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1" r:id="rId5"/>
    <p:sldMasterId id="2147483713" r:id="rId6"/>
  </p:sldMasterIdLst>
  <p:notesMasterIdLst>
    <p:notesMasterId r:id="rId55"/>
  </p:notesMasterIdLst>
  <p:handoutMasterIdLst>
    <p:handoutMasterId r:id="rId56"/>
  </p:handoutMasterIdLst>
  <p:sldIdLst>
    <p:sldId id="276" r:id="rId7"/>
    <p:sldId id="285" r:id="rId8"/>
    <p:sldId id="315" r:id="rId9"/>
    <p:sldId id="300" r:id="rId10"/>
    <p:sldId id="299" r:id="rId11"/>
    <p:sldId id="269" r:id="rId12"/>
    <p:sldId id="263" r:id="rId13"/>
    <p:sldId id="316" r:id="rId14"/>
    <p:sldId id="319" r:id="rId15"/>
    <p:sldId id="259" r:id="rId16"/>
    <p:sldId id="308" r:id="rId17"/>
    <p:sldId id="309" r:id="rId18"/>
    <p:sldId id="302" r:id="rId19"/>
    <p:sldId id="296" r:id="rId20"/>
    <p:sldId id="298" r:id="rId21"/>
    <p:sldId id="257" r:id="rId22"/>
    <p:sldId id="258" r:id="rId23"/>
    <p:sldId id="281" r:id="rId24"/>
    <p:sldId id="318" r:id="rId25"/>
    <p:sldId id="283" r:id="rId26"/>
    <p:sldId id="267" r:id="rId27"/>
    <p:sldId id="324" r:id="rId28"/>
    <p:sldId id="280" r:id="rId29"/>
    <p:sldId id="323" r:id="rId30"/>
    <p:sldId id="282" r:id="rId31"/>
    <p:sldId id="265" r:id="rId32"/>
    <p:sldId id="307" r:id="rId33"/>
    <p:sldId id="322" r:id="rId34"/>
    <p:sldId id="311" r:id="rId35"/>
    <p:sldId id="312" r:id="rId36"/>
    <p:sldId id="295" r:id="rId37"/>
    <p:sldId id="268" r:id="rId38"/>
    <p:sldId id="266" r:id="rId39"/>
    <p:sldId id="306" r:id="rId40"/>
    <p:sldId id="262" r:id="rId41"/>
    <p:sldId id="321" r:id="rId42"/>
    <p:sldId id="286" r:id="rId43"/>
    <p:sldId id="287" r:id="rId44"/>
    <p:sldId id="289" r:id="rId45"/>
    <p:sldId id="290" r:id="rId46"/>
    <p:sldId id="292" r:id="rId47"/>
    <p:sldId id="301" r:id="rId48"/>
    <p:sldId id="291" r:id="rId49"/>
    <p:sldId id="303" r:id="rId50"/>
    <p:sldId id="304" r:id="rId51"/>
    <p:sldId id="294" r:id="rId52"/>
    <p:sldId id="310" r:id="rId53"/>
    <p:sldId id="317"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CC"/>
    <a:srgbClr val="33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6D4B8-A90C-4C44-BF8D-D2BCDAA9F527}" v="5384" dt="2025-05-09T16:07:24.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8" autoAdjust="0"/>
    <p:restoredTop sz="94660"/>
  </p:normalViewPr>
  <p:slideViewPr>
    <p:cSldViewPr snapToGrid="0">
      <p:cViewPr varScale="1">
        <p:scale>
          <a:sx n="79" d="100"/>
          <a:sy n="79" d="100"/>
        </p:scale>
        <p:origin x="470" y="72"/>
      </p:cViewPr>
      <p:guideLst/>
    </p:cSldViewPr>
  </p:slideViewPr>
  <p:notesTextViewPr>
    <p:cViewPr>
      <p:scale>
        <a:sx n="3" d="2"/>
        <a:sy n="3" d="2"/>
      </p:scale>
      <p:origin x="0" y="0"/>
    </p:cViewPr>
  </p:notesTextViewPr>
  <p:notesViewPr>
    <p:cSldViewPr snapToGrid="0">
      <p:cViewPr>
        <p:scale>
          <a:sx n="98" d="100"/>
          <a:sy n="98" d="100"/>
        </p:scale>
        <p:origin x="2333" y="-13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Diama" userId="62dd1858-df1a-4b9f-b6e4-cc35a2e77f7c" providerId="ADAL" clId="{64A6D4B8-A90C-4C44-BF8D-D2BCDAA9F527}"/>
    <pc:docChg chg="undo redo custSel addSld delSld modSld sldOrd addMainMaster delMainMaster modMainMaster modNotesMaster modHandout">
      <pc:chgData name="Sarah Diama" userId="62dd1858-df1a-4b9f-b6e4-cc35a2e77f7c" providerId="ADAL" clId="{64A6D4B8-A90C-4C44-BF8D-D2BCDAA9F527}" dt="2025-05-09T16:07:28.069" v="48789"/>
      <pc:docMkLst>
        <pc:docMk/>
      </pc:docMkLst>
      <pc:sldChg chg="del">
        <pc:chgData name="Sarah Diama" userId="62dd1858-df1a-4b9f-b6e4-cc35a2e77f7c" providerId="ADAL" clId="{64A6D4B8-A90C-4C44-BF8D-D2BCDAA9F527}" dt="2025-04-23T20:09:58.750" v="2398" actId="2696"/>
        <pc:sldMkLst>
          <pc:docMk/>
          <pc:sldMk cId="3592839926" sldId="256"/>
        </pc:sldMkLst>
      </pc:sldChg>
      <pc:sldChg chg="modSp mod modNotes">
        <pc:chgData name="Sarah Diama" userId="62dd1858-df1a-4b9f-b6e4-cc35a2e77f7c" providerId="ADAL" clId="{64A6D4B8-A90C-4C44-BF8D-D2BCDAA9F527}" dt="2025-05-06T21:01:52.462" v="45983" actId="20577"/>
        <pc:sldMkLst>
          <pc:docMk/>
          <pc:sldMk cId="4015642034" sldId="257"/>
        </pc:sldMkLst>
        <pc:spChg chg="mod">
          <ac:chgData name="Sarah Diama" userId="62dd1858-df1a-4b9f-b6e4-cc35a2e77f7c" providerId="ADAL" clId="{64A6D4B8-A90C-4C44-BF8D-D2BCDAA9F527}" dt="2025-05-01T22:07:30.068" v="36489"/>
          <ac:spMkLst>
            <pc:docMk/>
            <pc:sldMk cId="4015642034" sldId="257"/>
            <ac:spMk id="2" creationId="{2D7CFFDC-3D1C-483C-B761-343F6B2858C7}"/>
          </ac:spMkLst>
        </pc:spChg>
        <pc:spChg chg="mod">
          <ac:chgData name="Sarah Diama" userId="62dd1858-df1a-4b9f-b6e4-cc35a2e77f7c" providerId="ADAL" clId="{64A6D4B8-A90C-4C44-BF8D-D2BCDAA9F527}" dt="2025-05-01T23:26:59.349" v="37099" actId="14100"/>
          <ac:spMkLst>
            <pc:docMk/>
            <pc:sldMk cId="4015642034" sldId="257"/>
            <ac:spMk id="3" creationId="{C2532391-F28E-4858-A0EA-A83E04172789}"/>
          </ac:spMkLst>
        </pc:spChg>
      </pc:sldChg>
      <pc:sldChg chg="modSp mod ord modAnim modNotes">
        <pc:chgData name="Sarah Diama" userId="62dd1858-df1a-4b9f-b6e4-cc35a2e77f7c" providerId="ADAL" clId="{64A6D4B8-A90C-4C44-BF8D-D2BCDAA9F527}" dt="2025-05-06T21:02:42.766" v="46030" actId="20577"/>
        <pc:sldMkLst>
          <pc:docMk/>
          <pc:sldMk cId="2811823457" sldId="258"/>
        </pc:sldMkLst>
        <pc:spChg chg="mod">
          <ac:chgData name="Sarah Diama" userId="62dd1858-df1a-4b9f-b6e4-cc35a2e77f7c" providerId="ADAL" clId="{64A6D4B8-A90C-4C44-BF8D-D2BCDAA9F527}" dt="2025-05-01T22:07:30.068" v="36489"/>
          <ac:spMkLst>
            <pc:docMk/>
            <pc:sldMk cId="2811823457" sldId="258"/>
            <ac:spMk id="2" creationId="{6683F5B1-7C1A-4C75-8D4E-1D23334814D5}"/>
          </ac:spMkLst>
        </pc:spChg>
        <pc:spChg chg="mod">
          <ac:chgData name="Sarah Diama" userId="62dd1858-df1a-4b9f-b6e4-cc35a2e77f7c" providerId="ADAL" clId="{64A6D4B8-A90C-4C44-BF8D-D2BCDAA9F527}" dt="2025-05-01T23:27:18.093" v="37101" actId="14100"/>
          <ac:spMkLst>
            <pc:docMk/>
            <pc:sldMk cId="2811823457" sldId="258"/>
            <ac:spMk id="3" creationId="{35EE7CF6-ACDB-4E52-BB95-9CAAAF866D8B}"/>
          </ac:spMkLst>
        </pc:spChg>
      </pc:sldChg>
      <pc:sldChg chg="addSp modSp mod ord modAnim modNotes">
        <pc:chgData name="Sarah Diama" userId="62dd1858-df1a-4b9f-b6e4-cc35a2e77f7c" providerId="ADAL" clId="{64A6D4B8-A90C-4C44-BF8D-D2BCDAA9F527}" dt="2025-05-06T21:19:00.969" v="46822"/>
        <pc:sldMkLst>
          <pc:docMk/>
          <pc:sldMk cId="2457612020" sldId="259"/>
        </pc:sldMkLst>
        <pc:spChg chg="mod">
          <ac:chgData name="Sarah Diama" userId="62dd1858-df1a-4b9f-b6e4-cc35a2e77f7c" providerId="ADAL" clId="{64A6D4B8-A90C-4C44-BF8D-D2BCDAA9F527}" dt="2025-05-01T22:07:30.068" v="36489"/>
          <ac:spMkLst>
            <pc:docMk/>
            <pc:sldMk cId="2457612020" sldId="259"/>
            <ac:spMk id="2" creationId="{DB1346DD-958F-47D5-95CE-36705A978834}"/>
          </ac:spMkLst>
        </pc:spChg>
        <pc:spChg chg="mod">
          <ac:chgData name="Sarah Diama" userId="62dd1858-df1a-4b9f-b6e4-cc35a2e77f7c" providerId="ADAL" clId="{64A6D4B8-A90C-4C44-BF8D-D2BCDAA9F527}" dt="2025-05-02T18:35:15.321" v="38185" actId="14100"/>
          <ac:spMkLst>
            <pc:docMk/>
            <pc:sldMk cId="2457612020" sldId="259"/>
            <ac:spMk id="3" creationId="{9B165789-73DA-4B0F-A5F9-D898E09BFEA2}"/>
          </ac:spMkLst>
        </pc:spChg>
        <pc:picChg chg="add mod">
          <ac:chgData name="Sarah Diama" userId="62dd1858-df1a-4b9f-b6e4-cc35a2e77f7c" providerId="ADAL" clId="{64A6D4B8-A90C-4C44-BF8D-D2BCDAA9F527}" dt="2025-05-05T15:12:58.442" v="41162" actId="14100"/>
          <ac:picMkLst>
            <pc:docMk/>
            <pc:sldMk cId="2457612020" sldId="259"/>
            <ac:picMk id="5" creationId="{935D760D-6ED4-FCA4-ED6A-5ED62404E940}"/>
          </ac:picMkLst>
        </pc:picChg>
      </pc:sldChg>
      <pc:sldChg chg="modSp mod modAnim">
        <pc:chgData name="Sarah Diama" userId="62dd1858-df1a-4b9f-b6e4-cc35a2e77f7c" providerId="ADAL" clId="{64A6D4B8-A90C-4C44-BF8D-D2BCDAA9F527}" dt="2025-05-06T21:35:23.867" v="47038" actId="179"/>
        <pc:sldMkLst>
          <pc:docMk/>
          <pc:sldMk cId="3508741265" sldId="262"/>
        </pc:sldMkLst>
        <pc:spChg chg="mod">
          <ac:chgData name="Sarah Diama" userId="62dd1858-df1a-4b9f-b6e4-cc35a2e77f7c" providerId="ADAL" clId="{64A6D4B8-A90C-4C44-BF8D-D2BCDAA9F527}" dt="2025-05-01T22:07:30.068" v="36489"/>
          <ac:spMkLst>
            <pc:docMk/>
            <pc:sldMk cId="3508741265" sldId="262"/>
            <ac:spMk id="2" creationId="{016313E0-5B39-486A-A7B7-AD55369093B8}"/>
          </ac:spMkLst>
        </pc:spChg>
        <pc:spChg chg="mod">
          <ac:chgData name="Sarah Diama" userId="62dd1858-df1a-4b9f-b6e4-cc35a2e77f7c" providerId="ADAL" clId="{64A6D4B8-A90C-4C44-BF8D-D2BCDAA9F527}" dt="2025-05-06T21:35:23.867" v="47038" actId="179"/>
          <ac:spMkLst>
            <pc:docMk/>
            <pc:sldMk cId="3508741265" sldId="262"/>
            <ac:spMk id="3" creationId="{DF97DE1B-BD4D-4A83-B84C-1E7D0A0391FA}"/>
          </ac:spMkLst>
        </pc:spChg>
      </pc:sldChg>
      <pc:sldChg chg="addSp delSp modSp mod ord setBg modAnim modNotes">
        <pc:chgData name="Sarah Diama" userId="62dd1858-df1a-4b9f-b6e4-cc35a2e77f7c" providerId="ADAL" clId="{64A6D4B8-A90C-4C44-BF8D-D2BCDAA9F527}" dt="2025-05-06T20:52:46.001" v="45169" actId="948"/>
        <pc:sldMkLst>
          <pc:docMk/>
          <pc:sldMk cId="3492774549" sldId="263"/>
        </pc:sldMkLst>
        <pc:spChg chg="mod">
          <ac:chgData name="Sarah Diama" userId="62dd1858-df1a-4b9f-b6e4-cc35a2e77f7c" providerId="ADAL" clId="{64A6D4B8-A90C-4C44-BF8D-D2BCDAA9F527}" dt="2025-05-01T22:07:30.068" v="36489"/>
          <ac:spMkLst>
            <pc:docMk/>
            <pc:sldMk cId="3492774549" sldId="263"/>
            <ac:spMk id="2" creationId="{2C96B779-8E04-4E3F-B959-57F3CB22D363}"/>
          </ac:spMkLst>
        </pc:spChg>
        <pc:spChg chg="mod">
          <ac:chgData name="Sarah Diama" userId="62dd1858-df1a-4b9f-b6e4-cc35a2e77f7c" providerId="ADAL" clId="{64A6D4B8-A90C-4C44-BF8D-D2BCDAA9F527}" dt="2025-05-06T20:51:20.684" v="45045" actId="14100"/>
          <ac:spMkLst>
            <pc:docMk/>
            <pc:sldMk cId="3492774549" sldId="263"/>
            <ac:spMk id="3" creationId="{E1C66274-F4F4-440A-8FA9-439031B3CC4D}"/>
          </ac:spMkLst>
        </pc:spChg>
        <pc:spChg chg="add mod">
          <ac:chgData name="Sarah Diama" userId="62dd1858-df1a-4b9f-b6e4-cc35a2e77f7c" providerId="ADAL" clId="{64A6D4B8-A90C-4C44-BF8D-D2BCDAA9F527}" dt="2025-05-01T21:58:02.459" v="36433" actId="14100"/>
          <ac:spMkLst>
            <pc:docMk/>
            <pc:sldMk cId="3492774549" sldId="263"/>
            <ac:spMk id="4" creationId="{99A18663-A44C-37D0-3780-458DDF82C2B1}"/>
          </ac:spMkLst>
        </pc:spChg>
      </pc:sldChg>
      <pc:sldChg chg="modSp del mod ord">
        <pc:chgData name="Sarah Diama" userId="62dd1858-df1a-4b9f-b6e4-cc35a2e77f7c" providerId="ADAL" clId="{64A6D4B8-A90C-4C44-BF8D-D2BCDAA9F527}" dt="2025-04-30T23:23:14.045" v="30512" actId="2696"/>
        <pc:sldMkLst>
          <pc:docMk/>
          <pc:sldMk cId="1001943066" sldId="264"/>
        </pc:sldMkLst>
      </pc:sldChg>
      <pc:sldChg chg="modSp mod ord modAnim modNotes">
        <pc:chgData name="Sarah Diama" userId="62dd1858-df1a-4b9f-b6e4-cc35a2e77f7c" providerId="ADAL" clId="{64A6D4B8-A90C-4C44-BF8D-D2BCDAA9F527}" dt="2025-05-07T17:02:16.037" v="47279" actId="255"/>
        <pc:sldMkLst>
          <pc:docMk/>
          <pc:sldMk cId="733689887" sldId="265"/>
        </pc:sldMkLst>
        <pc:spChg chg="mod">
          <ac:chgData name="Sarah Diama" userId="62dd1858-df1a-4b9f-b6e4-cc35a2e77f7c" providerId="ADAL" clId="{64A6D4B8-A90C-4C44-BF8D-D2BCDAA9F527}" dt="2025-05-01T22:07:30.068" v="36489"/>
          <ac:spMkLst>
            <pc:docMk/>
            <pc:sldMk cId="733689887" sldId="265"/>
            <ac:spMk id="2" creationId="{BC8FF4AE-250E-46EB-95CC-04254FF73A24}"/>
          </ac:spMkLst>
        </pc:spChg>
        <pc:spChg chg="mod">
          <ac:chgData name="Sarah Diama" userId="62dd1858-df1a-4b9f-b6e4-cc35a2e77f7c" providerId="ADAL" clId="{64A6D4B8-A90C-4C44-BF8D-D2BCDAA9F527}" dt="2025-05-07T17:02:16.037" v="47279" actId="255"/>
          <ac:spMkLst>
            <pc:docMk/>
            <pc:sldMk cId="733689887" sldId="265"/>
            <ac:spMk id="3" creationId="{2CE7C690-A853-4BB8-AEB2-CBC1D098393F}"/>
          </ac:spMkLst>
        </pc:spChg>
      </pc:sldChg>
      <pc:sldChg chg="modSp mod modAnim modNotes">
        <pc:chgData name="Sarah Diama" userId="62dd1858-df1a-4b9f-b6e4-cc35a2e77f7c" providerId="ADAL" clId="{64A6D4B8-A90C-4C44-BF8D-D2BCDAA9F527}" dt="2025-05-06T21:16:56.626" v="46816" actId="14100"/>
        <pc:sldMkLst>
          <pc:docMk/>
          <pc:sldMk cId="2936031507" sldId="266"/>
        </pc:sldMkLst>
        <pc:spChg chg="mod">
          <ac:chgData name="Sarah Diama" userId="62dd1858-df1a-4b9f-b6e4-cc35a2e77f7c" providerId="ADAL" clId="{64A6D4B8-A90C-4C44-BF8D-D2BCDAA9F527}" dt="2025-05-01T22:07:30.068" v="36489"/>
          <ac:spMkLst>
            <pc:docMk/>
            <pc:sldMk cId="2936031507" sldId="266"/>
            <ac:spMk id="2" creationId="{91786A07-0A3A-48CC-A180-5A61E9DAB53F}"/>
          </ac:spMkLst>
        </pc:spChg>
        <pc:spChg chg="mod">
          <ac:chgData name="Sarah Diama" userId="62dd1858-df1a-4b9f-b6e4-cc35a2e77f7c" providerId="ADAL" clId="{64A6D4B8-A90C-4C44-BF8D-D2BCDAA9F527}" dt="2025-05-05T19:27:02.055" v="44912" actId="403"/>
          <ac:spMkLst>
            <pc:docMk/>
            <pc:sldMk cId="2936031507" sldId="266"/>
            <ac:spMk id="3" creationId="{460A20A9-6CDD-461E-BEE4-3AF8B93C331D}"/>
          </ac:spMkLst>
        </pc:spChg>
      </pc:sldChg>
      <pc:sldChg chg="addSp delSp modSp mod modAnim modNotes">
        <pc:chgData name="Sarah Diama" userId="62dd1858-df1a-4b9f-b6e4-cc35a2e77f7c" providerId="ADAL" clId="{64A6D4B8-A90C-4C44-BF8D-D2BCDAA9F527}" dt="2025-05-06T21:05:35.901" v="46118" actId="948"/>
        <pc:sldMkLst>
          <pc:docMk/>
          <pc:sldMk cId="315144060" sldId="267"/>
        </pc:sldMkLst>
        <pc:spChg chg="mod">
          <ac:chgData name="Sarah Diama" userId="62dd1858-df1a-4b9f-b6e4-cc35a2e77f7c" providerId="ADAL" clId="{64A6D4B8-A90C-4C44-BF8D-D2BCDAA9F527}" dt="2025-05-05T16:06:38.345" v="42632" actId="20577"/>
          <ac:spMkLst>
            <pc:docMk/>
            <pc:sldMk cId="315144060" sldId="267"/>
            <ac:spMk id="2" creationId="{9135A56E-A9D4-4922-A6F7-6EF2075211DA}"/>
          </ac:spMkLst>
        </pc:spChg>
        <pc:spChg chg="mod">
          <ac:chgData name="Sarah Diama" userId="62dd1858-df1a-4b9f-b6e4-cc35a2e77f7c" providerId="ADAL" clId="{64A6D4B8-A90C-4C44-BF8D-D2BCDAA9F527}" dt="2025-05-05T16:13:52.498" v="43082" actId="14100"/>
          <ac:spMkLst>
            <pc:docMk/>
            <pc:sldMk cId="315144060" sldId="267"/>
            <ac:spMk id="3" creationId="{2C29BF34-3127-4FE9-8D2D-18FCFA3A5B5A}"/>
          </ac:spMkLst>
        </pc:spChg>
        <pc:spChg chg="add mod">
          <ac:chgData name="Sarah Diama" userId="62dd1858-df1a-4b9f-b6e4-cc35a2e77f7c" providerId="ADAL" clId="{64A6D4B8-A90C-4C44-BF8D-D2BCDAA9F527}" dt="2025-05-05T16:11:15.111" v="43058" actId="255"/>
          <ac:spMkLst>
            <pc:docMk/>
            <pc:sldMk cId="315144060" sldId="267"/>
            <ac:spMk id="6" creationId="{75F626F2-F5B2-6B8A-47BD-6824535B0320}"/>
          </ac:spMkLst>
        </pc:spChg>
        <pc:spChg chg="add mod">
          <ac:chgData name="Sarah Diama" userId="62dd1858-df1a-4b9f-b6e4-cc35a2e77f7c" providerId="ADAL" clId="{64A6D4B8-A90C-4C44-BF8D-D2BCDAA9F527}" dt="2025-05-05T16:17:44.640" v="43155" actId="20577"/>
          <ac:spMkLst>
            <pc:docMk/>
            <pc:sldMk cId="315144060" sldId="267"/>
            <ac:spMk id="7" creationId="{3F9BF6B8-4227-620C-C916-1292A9B19008}"/>
          </ac:spMkLst>
        </pc:spChg>
      </pc:sldChg>
      <pc:sldChg chg="addSp delSp modSp mod modAnim modNotes">
        <pc:chgData name="Sarah Diama" userId="62dd1858-df1a-4b9f-b6e4-cc35a2e77f7c" providerId="ADAL" clId="{64A6D4B8-A90C-4C44-BF8D-D2BCDAA9F527}" dt="2025-05-06T21:33:41.573" v="47036"/>
        <pc:sldMkLst>
          <pc:docMk/>
          <pc:sldMk cId="3264870107" sldId="268"/>
        </pc:sldMkLst>
        <pc:spChg chg="mod">
          <ac:chgData name="Sarah Diama" userId="62dd1858-df1a-4b9f-b6e4-cc35a2e77f7c" providerId="ADAL" clId="{64A6D4B8-A90C-4C44-BF8D-D2BCDAA9F527}" dt="2025-04-30T17:56:09.761" v="23615" actId="113"/>
          <ac:spMkLst>
            <pc:docMk/>
            <pc:sldMk cId="3264870107" sldId="268"/>
            <ac:spMk id="2" creationId="{F6E9CCC9-1968-4E63-B4E4-C0A24EAB2E40}"/>
          </ac:spMkLst>
        </pc:spChg>
        <pc:spChg chg="mod">
          <ac:chgData name="Sarah Diama" userId="62dd1858-df1a-4b9f-b6e4-cc35a2e77f7c" providerId="ADAL" clId="{64A6D4B8-A90C-4C44-BF8D-D2BCDAA9F527}" dt="2025-05-06T21:33:12.108" v="47031" actId="6549"/>
          <ac:spMkLst>
            <pc:docMk/>
            <pc:sldMk cId="3264870107" sldId="268"/>
            <ac:spMk id="3" creationId="{426B4396-0F24-47C8-9D7A-02D5E240FBF8}"/>
          </ac:spMkLst>
        </pc:spChg>
        <pc:spChg chg="add mod">
          <ac:chgData name="Sarah Diama" userId="62dd1858-df1a-4b9f-b6e4-cc35a2e77f7c" providerId="ADAL" clId="{64A6D4B8-A90C-4C44-BF8D-D2BCDAA9F527}" dt="2025-05-06T21:28:43.368" v="46995" actId="255"/>
          <ac:spMkLst>
            <pc:docMk/>
            <pc:sldMk cId="3264870107" sldId="268"/>
            <ac:spMk id="5" creationId="{6CF024D9-5F34-8A10-6EB8-6B2E094B889B}"/>
          </ac:spMkLst>
        </pc:spChg>
        <pc:spChg chg="add mod">
          <ac:chgData name="Sarah Diama" userId="62dd1858-df1a-4b9f-b6e4-cc35a2e77f7c" providerId="ADAL" clId="{64A6D4B8-A90C-4C44-BF8D-D2BCDAA9F527}" dt="2025-05-06T21:30:38.832" v="47006"/>
          <ac:spMkLst>
            <pc:docMk/>
            <pc:sldMk cId="3264870107" sldId="268"/>
            <ac:spMk id="6" creationId="{9CB57DF8-2D47-A1F2-59A4-86E53EA2BB8E}"/>
          </ac:spMkLst>
        </pc:spChg>
        <pc:spChg chg="add mod">
          <ac:chgData name="Sarah Diama" userId="62dd1858-df1a-4b9f-b6e4-cc35a2e77f7c" providerId="ADAL" clId="{64A6D4B8-A90C-4C44-BF8D-D2BCDAA9F527}" dt="2025-05-06T21:32:02.636" v="47019" actId="14100"/>
          <ac:spMkLst>
            <pc:docMk/>
            <pc:sldMk cId="3264870107" sldId="268"/>
            <ac:spMk id="8" creationId="{2317BA13-626F-4D30-F918-172C8B3579CE}"/>
          </ac:spMkLst>
        </pc:spChg>
        <pc:spChg chg="add mod">
          <ac:chgData name="Sarah Diama" userId="62dd1858-df1a-4b9f-b6e4-cc35a2e77f7c" providerId="ADAL" clId="{64A6D4B8-A90C-4C44-BF8D-D2BCDAA9F527}" dt="2025-05-06T21:32:40.576" v="47024" actId="1076"/>
          <ac:spMkLst>
            <pc:docMk/>
            <pc:sldMk cId="3264870107" sldId="268"/>
            <ac:spMk id="9" creationId="{90614147-609F-74B3-C4B8-DED4625DBCE2}"/>
          </ac:spMkLst>
        </pc:spChg>
      </pc:sldChg>
      <pc:sldChg chg="modSp mod ord modAnim">
        <pc:chgData name="Sarah Diama" userId="62dd1858-df1a-4b9f-b6e4-cc35a2e77f7c" providerId="ADAL" clId="{64A6D4B8-A90C-4C44-BF8D-D2BCDAA9F527}" dt="2025-05-06T20:51:06.647" v="45042" actId="6549"/>
        <pc:sldMkLst>
          <pc:docMk/>
          <pc:sldMk cId="823871515" sldId="269"/>
        </pc:sldMkLst>
        <pc:spChg chg="mod">
          <ac:chgData name="Sarah Diama" userId="62dd1858-df1a-4b9f-b6e4-cc35a2e77f7c" providerId="ADAL" clId="{64A6D4B8-A90C-4C44-BF8D-D2BCDAA9F527}" dt="2025-05-01T21:50:31.168" v="36409" actId="1076"/>
          <ac:spMkLst>
            <pc:docMk/>
            <pc:sldMk cId="823871515" sldId="269"/>
            <ac:spMk id="2" creationId="{B2803052-20E1-4BA5-9346-EAD255B0AE3F}"/>
          </ac:spMkLst>
        </pc:spChg>
        <pc:spChg chg="mod">
          <ac:chgData name="Sarah Diama" userId="62dd1858-df1a-4b9f-b6e4-cc35a2e77f7c" providerId="ADAL" clId="{64A6D4B8-A90C-4C44-BF8D-D2BCDAA9F527}" dt="2025-05-06T20:51:06.647" v="45042" actId="6549"/>
          <ac:spMkLst>
            <pc:docMk/>
            <pc:sldMk cId="823871515" sldId="269"/>
            <ac:spMk id="3" creationId="{1C56668E-B483-48BA-BECF-019531F32AFE}"/>
          </ac:spMkLst>
        </pc:spChg>
      </pc:sldChg>
      <pc:sldChg chg="modSp del mod">
        <pc:chgData name="Sarah Diama" userId="62dd1858-df1a-4b9f-b6e4-cc35a2e77f7c" providerId="ADAL" clId="{64A6D4B8-A90C-4C44-BF8D-D2BCDAA9F527}" dt="2025-04-30T17:56:24.196" v="23617" actId="2696"/>
        <pc:sldMkLst>
          <pc:docMk/>
          <pc:sldMk cId="2232021816" sldId="272"/>
        </pc:sldMkLst>
      </pc:sldChg>
      <pc:sldChg chg="modSp del mod">
        <pc:chgData name="Sarah Diama" userId="62dd1858-df1a-4b9f-b6e4-cc35a2e77f7c" providerId="ADAL" clId="{64A6D4B8-A90C-4C44-BF8D-D2BCDAA9F527}" dt="2025-04-30T17:56:31.700" v="23618" actId="2696"/>
        <pc:sldMkLst>
          <pc:docMk/>
          <pc:sldMk cId="2201973649" sldId="273"/>
        </pc:sldMkLst>
      </pc:sldChg>
      <pc:sldChg chg="modSp del mod ord">
        <pc:chgData name="Sarah Diama" userId="62dd1858-df1a-4b9f-b6e4-cc35a2e77f7c" providerId="ADAL" clId="{64A6D4B8-A90C-4C44-BF8D-D2BCDAA9F527}" dt="2025-04-23T23:07:34.297" v="4963" actId="2696"/>
        <pc:sldMkLst>
          <pc:docMk/>
          <pc:sldMk cId="3639845380" sldId="274"/>
        </pc:sldMkLst>
      </pc:sldChg>
      <pc:sldChg chg="modSp del mod ord">
        <pc:chgData name="Sarah Diama" userId="62dd1858-df1a-4b9f-b6e4-cc35a2e77f7c" providerId="ADAL" clId="{64A6D4B8-A90C-4C44-BF8D-D2BCDAA9F527}" dt="2025-04-23T23:07:30.750" v="4962" actId="2696"/>
        <pc:sldMkLst>
          <pc:docMk/>
          <pc:sldMk cId="2127125938" sldId="275"/>
        </pc:sldMkLst>
      </pc:sldChg>
      <pc:sldChg chg="addSp delSp modSp mod">
        <pc:chgData name="Sarah Diama" userId="62dd1858-df1a-4b9f-b6e4-cc35a2e77f7c" providerId="ADAL" clId="{64A6D4B8-A90C-4C44-BF8D-D2BCDAA9F527}" dt="2025-05-01T23:09:14.276" v="37016" actId="14100"/>
        <pc:sldMkLst>
          <pc:docMk/>
          <pc:sldMk cId="2286697140" sldId="276"/>
        </pc:sldMkLst>
        <pc:spChg chg="mod">
          <ac:chgData name="Sarah Diama" userId="62dd1858-df1a-4b9f-b6e4-cc35a2e77f7c" providerId="ADAL" clId="{64A6D4B8-A90C-4C44-BF8D-D2BCDAA9F527}" dt="2025-05-01T22:56:53.891" v="36911" actId="1076"/>
          <ac:spMkLst>
            <pc:docMk/>
            <pc:sldMk cId="2286697140" sldId="276"/>
            <ac:spMk id="2" creationId="{C3D86BE3-20B0-43DF-8302-6FAA5FF9AF3B}"/>
          </ac:spMkLst>
        </pc:spChg>
        <pc:spChg chg="mod">
          <ac:chgData name="Sarah Diama" userId="62dd1858-df1a-4b9f-b6e4-cc35a2e77f7c" providerId="ADAL" clId="{64A6D4B8-A90C-4C44-BF8D-D2BCDAA9F527}" dt="2025-05-01T22:56:56.590" v="36912" actId="1076"/>
          <ac:spMkLst>
            <pc:docMk/>
            <pc:sldMk cId="2286697140" sldId="276"/>
            <ac:spMk id="3" creationId="{AF150DA2-2156-4240-B7C2-28D7133BD04D}"/>
          </ac:spMkLst>
        </pc:spChg>
        <pc:spChg chg="add mod">
          <ac:chgData name="Sarah Diama" userId="62dd1858-df1a-4b9f-b6e4-cc35a2e77f7c" providerId="ADAL" clId="{64A6D4B8-A90C-4C44-BF8D-D2BCDAA9F527}" dt="2025-05-01T23:09:14.276" v="37016" actId="14100"/>
          <ac:spMkLst>
            <pc:docMk/>
            <pc:sldMk cId="2286697140" sldId="276"/>
            <ac:spMk id="4" creationId="{68DD150A-31A0-7627-5FC3-152CCEBCA650}"/>
          </ac:spMkLst>
        </pc:spChg>
        <pc:spChg chg="add mod">
          <ac:chgData name="Sarah Diama" userId="62dd1858-df1a-4b9f-b6e4-cc35a2e77f7c" providerId="ADAL" clId="{64A6D4B8-A90C-4C44-BF8D-D2BCDAA9F527}" dt="2025-05-01T22:58:41.605" v="36926" actId="2085"/>
          <ac:spMkLst>
            <pc:docMk/>
            <pc:sldMk cId="2286697140" sldId="276"/>
            <ac:spMk id="6" creationId="{0A4B8B6D-741C-2D23-CCCB-3E68A9AFC312}"/>
          </ac:spMkLst>
        </pc:spChg>
        <pc:picChg chg="add del mod">
          <ac:chgData name="Sarah Diama" userId="62dd1858-df1a-4b9f-b6e4-cc35a2e77f7c" providerId="ADAL" clId="{64A6D4B8-A90C-4C44-BF8D-D2BCDAA9F527}" dt="2025-05-01T22:58:01.902" v="36921" actId="14100"/>
          <ac:picMkLst>
            <pc:docMk/>
            <pc:sldMk cId="2286697140" sldId="276"/>
            <ac:picMk id="5" creationId="{B4C30BCF-10EC-FF46-8341-53BEA5AA69DE}"/>
          </ac:picMkLst>
        </pc:picChg>
      </pc:sldChg>
      <pc:sldChg chg="modSp del mod">
        <pc:chgData name="Sarah Diama" userId="62dd1858-df1a-4b9f-b6e4-cc35a2e77f7c" providerId="ADAL" clId="{64A6D4B8-A90C-4C44-BF8D-D2BCDAA9F527}" dt="2025-04-30T17:52:43.775" v="23577" actId="2696"/>
        <pc:sldMkLst>
          <pc:docMk/>
          <pc:sldMk cId="1044653563" sldId="277"/>
        </pc:sldMkLst>
      </pc:sldChg>
      <pc:sldChg chg="modSp del mod modNotes">
        <pc:chgData name="Sarah Diama" userId="62dd1858-df1a-4b9f-b6e4-cc35a2e77f7c" providerId="ADAL" clId="{64A6D4B8-A90C-4C44-BF8D-D2BCDAA9F527}" dt="2025-05-01T22:42:58.701" v="36801" actId="2696"/>
        <pc:sldMkLst>
          <pc:docMk/>
          <pc:sldMk cId="1334833066" sldId="279"/>
        </pc:sldMkLst>
      </pc:sldChg>
      <pc:sldChg chg="addSp delSp modSp mod delAnim modAnim modNotes">
        <pc:chgData name="Sarah Diama" userId="62dd1858-df1a-4b9f-b6e4-cc35a2e77f7c" providerId="ADAL" clId="{64A6D4B8-A90C-4C44-BF8D-D2BCDAA9F527}" dt="2025-05-06T21:20:38.170" v="46824" actId="6549"/>
        <pc:sldMkLst>
          <pc:docMk/>
          <pc:sldMk cId="2241350522" sldId="280"/>
        </pc:sldMkLst>
        <pc:spChg chg="mod">
          <ac:chgData name="Sarah Diama" userId="62dd1858-df1a-4b9f-b6e4-cc35a2e77f7c" providerId="ADAL" clId="{64A6D4B8-A90C-4C44-BF8D-D2BCDAA9F527}" dt="2025-05-01T22:07:30.068" v="36489"/>
          <ac:spMkLst>
            <pc:docMk/>
            <pc:sldMk cId="2241350522" sldId="280"/>
            <ac:spMk id="2" creationId="{3FC7F079-9968-7578-C378-CA9F95CACFEA}"/>
          </ac:spMkLst>
        </pc:spChg>
        <pc:spChg chg="mod">
          <ac:chgData name="Sarah Diama" userId="62dd1858-df1a-4b9f-b6e4-cc35a2e77f7c" providerId="ADAL" clId="{64A6D4B8-A90C-4C44-BF8D-D2BCDAA9F527}" dt="2025-05-06T21:20:38.170" v="46824" actId="6549"/>
          <ac:spMkLst>
            <pc:docMk/>
            <pc:sldMk cId="2241350522" sldId="280"/>
            <ac:spMk id="3" creationId="{8571D3FC-2CC9-C709-1D8B-D7C8679AA80B}"/>
          </ac:spMkLst>
        </pc:spChg>
      </pc:sldChg>
      <pc:sldChg chg="addSp modSp mod ord modAnim modNotes">
        <pc:chgData name="Sarah Diama" userId="62dd1858-df1a-4b9f-b6e4-cc35a2e77f7c" providerId="ADAL" clId="{64A6D4B8-A90C-4C44-BF8D-D2BCDAA9F527}" dt="2025-05-06T21:03:10.608" v="46036" actId="20577"/>
        <pc:sldMkLst>
          <pc:docMk/>
          <pc:sldMk cId="4222236257" sldId="281"/>
        </pc:sldMkLst>
        <pc:spChg chg="mod">
          <ac:chgData name="Sarah Diama" userId="62dd1858-df1a-4b9f-b6e4-cc35a2e77f7c" providerId="ADAL" clId="{64A6D4B8-A90C-4C44-BF8D-D2BCDAA9F527}" dt="2025-05-01T22:50:47.432" v="36873"/>
          <ac:spMkLst>
            <pc:docMk/>
            <pc:sldMk cId="4222236257" sldId="281"/>
            <ac:spMk id="2" creationId="{0F23AC6F-C21E-45AD-2B09-A9983F6A5EE8}"/>
          </ac:spMkLst>
        </pc:spChg>
        <pc:spChg chg="mod">
          <ac:chgData name="Sarah Diama" userId="62dd1858-df1a-4b9f-b6e4-cc35a2e77f7c" providerId="ADAL" clId="{64A6D4B8-A90C-4C44-BF8D-D2BCDAA9F527}" dt="2025-05-01T22:51:07.841" v="36876" actId="5793"/>
          <ac:spMkLst>
            <pc:docMk/>
            <pc:sldMk cId="4222236257" sldId="281"/>
            <ac:spMk id="3" creationId="{EFB4B3DA-6DBE-F536-33F1-A44B404B53F6}"/>
          </ac:spMkLst>
        </pc:spChg>
        <pc:picChg chg="add mod">
          <ac:chgData name="Sarah Diama" userId="62dd1858-df1a-4b9f-b6e4-cc35a2e77f7c" providerId="ADAL" clId="{64A6D4B8-A90C-4C44-BF8D-D2BCDAA9F527}" dt="2025-05-02T18:44:36.888" v="38233" actId="1076"/>
          <ac:picMkLst>
            <pc:docMk/>
            <pc:sldMk cId="4222236257" sldId="281"/>
            <ac:picMk id="5" creationId="{0AF7E449-1D4F-98E3-79EA-14173C80E294}"/>
          </ac:picMkLst>
        </pc:picChg>
      </pc:sldChg>
      <pc:sldChg chg="addSp delSp modSp mod delAnim modAnim modNotes">
        <pc:chgData name="Sarah Diama" userId="62dd1858-df1a-4b9f-b6e4-cc35a2e77f7c" providerId="ADAL" clId="{64A6D4B8-A90C-4C44-BF8D-D2BCDAA9F527}" dt="2025-05-05T15:32:17.482" v="41618" actId="1076"/>
        <pc:sldMkLst>
          <pc:docMk/>
          <pc:sldMk cId="694153690" sldId="282"/>
        </pc:sldMkLst>
        <pc:spChg chg="mod">
          <ac:chgData name="Sarah Diama" userId="62dd1858-df1a-4b9f-b6e4-cc35a2e77f7c" providerId="ADAL" clId="{64A6D4B8-A90C-4C44-BF8D-D2BCDAA9F527}" dt="2025-05-01T22:07:30.068" v="36489"/>
          <ac:spMkLst>
            <pc:docMk/>
            <pc:sldMk cId="694153690" sldId="282"/>
            <ac:spMk id="2" creationId="{7C9204CE-E154-20D1-EAF4-6E27C52B4063}"/>
          </ac:spMkLst>
        </pc:spChg>
        <pc:spChg chg="mod">
          <ac:chgData name="Sarah Diama" userId="62dd1858-df1a-4b9f-b6e4-cc35a2e77f7c" providerId="ADAL" clId="{64A6D4B8-A90C-4C44-BF8D-D2BCDAA9F527}" dt="2025-05-05T15:31:48.678" v="41614" actId="14100"/>
          <ac:spMkLst>
            <pc:docMk/>
            <pc:sldMk cId="694153690" sldId="282"/>
            <ac:spMk id="3" creationId="{03E2721D-0C01-45BD-7959-B560EC758103}"/>
          </ac:spMkLst>
        </pc:spChg>
        <pc:spChg chg="add mod">
          <ac:chgData name="Sarah Diama" userId="62dd1858-df1a-4b9f-b6e4-cc35a2e77f7c" providerId="ADAL" clId="{64A6D4B8-A90C-4C44-BF8D-D2BCDAA9F527}" dt="2025-05-05T15:31:57.408" v="41615" actId="1076"/>
          <ac:spMkLst>
            <pc:docMk/>
            <pc:sldMk cId="694153690" sldId="282"/>
            <ac:spMk id="6" creationId="{DD392394-348A-0559-0DFA-E59694B5CDE7}"/>
          </ac:spMkLst>
        </pc:spChg>
        <pc:picChg chg="add mod">
          <ac:chgData name="Sarah Diama" userId="62dd1858-df1a-4b9f-b6e4-cc35a2e77f7c" providerId="ADAL" clId="{64A6D4B8-A90C-4C44-BF8D-D2BCDAA9F527}" dt="2025-05-05T15:32:17.482" v="41618" actId="1076"/>
          <ac:picMkLst>
            <pc:docMk/>
            <pc:sldMk cId="694153690" sldId="282"/>
            <ac:picMk id="4" creationId="{F210EEC2-32C9-F4FD-D8CE-0208C4454888}"/>
          </ac:picMkLst>
        </pc:picChg>
      </pc:sldChg>
      <pc:sldChg chg="addSp modSp mod ord modAnim modNotes">
        <pc:chgData name="Sarah Diama" userId="62dd1858-df1a-4b9f-b6e4-cc35a2e77f7c" providerId="ADAL" clId="{64A6D4B8-A90C-4C44-BF8D-D2BCDAA9F527}" dt="2025-05-06T21:20:07.587" v="46823"/>
        <pc:sldMkLst>
          <pc:docMk/>
          <pc:sldMk cId="2102019703" sldId="283"/>
        </pc:sldMkLst>
        <pc:spChg chg="add mod">
          <ac:chgData name="Sarah Diama" userId="62dd1858-df1a-4b9f-b6e4-cc35a2e77f7c" providerId="ADAL" clId="{64A6D4B8-A90C-4C44-BF8D-D2BCDAA9F527}" dt="2025-04-30T17:54:33.512" v="23600" actId="767"/>
          <ac:spMkLst>
            <pc:docMk/>
            <pc:sldMk cId="2102019703" sldId="283"/>
            <ac:spMk id="2" creationId="{10EAF85A-BF4B-94F2-6F53-A4D637D6F47E}"/>
          </ac:spMkLst>
        </pc:spChg>
        <pc:spChg chg="add mod">
          <ac:chgData name="Sarah Diama" userId="62dd1858-df1a-4b9f-b6e4-cc35a2e77f7c" providerId="ADAL" clId="{64A6D4B8-A90C-4C44-BF8D-D2BCDAA9F527}" dt="2025-04-30T17:55:02.727" v="23610" actId="113"/>
          <ac:spMkLst>
            <pc:docMk/>
            <pc:sldMk cId="2102019703" sldId="283"/>
            <ac:spMk id="3" creationId="{7237A0E9-7E3F-EF04-6CA1-E26AB16FC0C0}"/>
          </ac:spMkLst>
        </pc:spChg>
        <pc:spChg chg="mod">
          <ac:chgData name="Sarah Diama" userId="62dd1858-df1a-4b9f-b6e4-cc35a2e77f7c" providerId="ADAL" clId="{64A6D4B8-A90C-4C44-BF8D-D2BCDAA9F527}" dt="2025-05-01T22:07:30.068" v="36489"/>
          <ac:spMkLst>
            <pc:docMk/>
            <pc:sldMk cId="2102019703" sldId="283"/>
            <ac:spMk id="4" creationId="{C1B06B91-49C3-FFE5-55D5-49918CB5A725}"/>
          </ac:spMkLst>
        </pc:spChg>
        <pc:spChg chg="mod">
          <ac:chgData name="Sarah Diama" userId="62dd1858-df1a-4b9f-b6e4-cc35a2e77f7c" providerId="ADAL" clId="{64A6D4B8-A90C-4C44-BF8D-D2BCDAA9F527}" dt="2025-05-02T18:02:00.764" v="38025" actId="27636"/>
          <ac:spMkLst>
            <pc:docMk/>
            <pc:sldMk cId="2102019703" sldId="283"/>
            <ac:spMk id="5" creationId="{7FE43727-15CF-CD34-57EB-ECFB3C4F5D6C}"/>
          </ac:spMkLst>
        </pc:spChg>
      </pc:sldChg>
      <pc:sldChg chg="del">
        <pc:chgData name="Sarah Diama" userId="62dd1858-df1a-4b9f-b6e4-cc35a2e77f7c" providerId="ADAL" clId="{64A6D4B8-A90C-4C44-BF8D-D2BCDAA9F527}" dt="2025-04-23T17:33:17.700" v="221" actId="2696"/>
        <pc:sldMkLst>
          <pc:docMk/>
          <pc:sldMk cId="377575568" sldId="284"/>
        </pc:sldMkLst>
      </pc:sldChg>
      <pc:sldChg chg="addSp delSp modSp mod modAnim">
        <pc:chgData name="Sarah Diama" userId="62dd1858-df1a-4b9f-b6e4-cc35a2e77f7c" providerId="ADAL" clId="{64A6D4B8-A90C-4C44-BF8D-D2BCDAA9F527}" dt="2025-05-05T15:59:54.164" v="42601" actId="14100"/>
        <pc:sldMkLst>
          <pc:docMk/>
          <pc:sldMk cId="575821594" sldId="285"/>
        </pc:sldMkLst>
        <pc:spChg chg="mod">
          <ac:chgData name="Sarah Diama" userId="62dd1858-df1a-4b9f-b6e4-cc35a2e77f7c" providerId="ADAL" clId="{64A6D4B8-A90C-4C44-BF8D-D2BCDAA9F527}" dt="2025-05-01T22:07:30.068" v="36489"/>
          <ac:spMkLst>
            <pc:docMk/>
            <pc:sldMk cId="575821594" sldId="285"/>
            <ac:spMk id="2" creationId="{3C04FEED-C658-8A27-BE45-BF9C6CAA39FB}"/>
          </ac:spMkLst>
        </pc:spChg>
        <pc:spChg chg="mod">
          <ac:chgData name="Sarah Diama" userId="62dd1858-df1a-4b9f-b6e4-cc35a2e77f7c" providerId="ADAL" clId="{64A6D4B8-A90C-4C44-BF8D-D2BCDAA9F527}" dt="2025-05-05T15:59:54.164" v="42601" actId="14100"/>
          <ac:spMkLst>
            <pc:docMk/>
            <pc:sldMk cId="575821594" sldId="285"/>
            <ac:spMk id="3" creationId="{D9A2CE56-590C-0039-5945-5B53A7A5B2DB}"/>
          </ac:spMkLst>
        </pc:spChg>
      </pc:sldChg>
      <pc:sldChg chg="delSp modSp mod">
        <pc:chgData name="Sarah Diama" userId="62dd1858-df1a-4b9f-b6e4-cc35a2e77f7c" providerId="ADAL" clId="{64A6D4B8-A90C-4C44-BF8D-D2BCDAA9F527}" dt="2025-05-01T22:07:30.068" v="36489"/>
        <pc:sldMkLst>
          <pc:docMk/>
          <pc:sldMk cId="1451349577" sldId="286"/>
        </pc:sldMkLst>
        <pc:spChg chg="mod">
          <ac:chgData name="Sarah Diama" userId="62dd1858-df1a-4b9f-b6e4-cc35a2e77f7c" providerId="ADAL" clId="{64A6D4B8-A90C-4C44-BF8D-D2BCDAA9F527}" dt="2025-05-01T22:07:30.068" v="36489"/>
          <ac:spMkLst>
            <pc:docMk/>
            <pc:sldMk cId="1451349577" sldId="286"/>
            <ac:spMk id="3" creationId="{75B02B52-B13E-3EF1-29E5-6D4E6C870C50}"/>
          </ac:spMkLst>
        </pc:spChg>
      </pc:sldChg>
      <pc:sldChg chg="modSp mod modAnim">
        <pc:chgData name="Sarah Diama" userId="62dd1858-df1a-4b9f-b6e4-cc35a2e77f7c" providerId="ADAL" clId="{64A6D4B8-A90C-4C44-BF8D-D2BCDAA9F527}" dt="2025-05-01T22:35:35.354" v="36768" actId="27636"/>
        <pc:sldMkLst>
          <pc:docMk/>
          <pc:sldMk cId="3163924186" sldId="287"/>
        </pc:sldMkLst>
        <pc:spChg chg="mod">
          <ac:chgData name="Sarah Diama" userId="62dd1858-df1a-4b9f-b6e4-cc35a2e77f7c" providerId="ADAL" clId="{64A6D4B8-A90C-4C44-BF8D-D2BCDAA9F527}" dt="2025-05-01T22:07:30.068" v="36489"/>
          <ac:spMkLst>
            <pc:docMk/>
            <pc:sldMk cId="3163924186" sldId="287"/>
            <ac:spMk id="2" creationId="{6972574F-F37C-B5EE-1BEB-AEF3EE4CB044}"/>
          </ac:spMkLst>
        </pc:spChg>
        <pc:spChg chg="mod">
          <ac:chgData name="Sarah Diama" userId="62dd1858-df1a-4b9f-b6e4-cc35a2e77f7c" providerId="ADAL" clId="{64A6D4B8-A90C-4C44-BF8D-D2BCDAA9F527}" dt="2025-05-01T22:35:35.354" v="36768" actId="27636"/>
          <ac:spMkLst>
            <pc:docMk/>
            <pc:sldMk cId="3163924186" sldId="287"/>
            <ac:spMk id="3" creationId="{96181B67-8B0B-4413-D402-8022BE8F81A9}"/>
          </ac:spMkLst>
        </pc:spChg>
      </pc:sldChg>
      <pc:sldChg chg="modSp new del mod ord">
        <pc:chgData name="Sarah Diama" userId="62dd1858-df1a-4b9f-b6e4-cc35a2e77f7c" providerId="ADAL" clId="{64A6D4B8-A90C-4C44-BF8D-D2BCDAA9F527}" dt="2025-04-24T21:10:50.648" v="8962" actId="2696"/>
        <pc:sldMkLst>
          <pc:docMk/>
          <pc:sldMk cId="4202923431" sldId="288"/>
        </pc:sldMkLst>
      </pc:sldChg>
      <pc:sldChg chg="modSp new mod modAnim">
        <pc:chgData name="Sarah Diama" userId="62dd1858-df1a-4b9f-b6e4-cc35a2e77f7c" providerId="ADAL" clId="{64A6D4B8-A90C-4C44-BF8D-D2BCDAA9F527}" dt="2025-05-06T21:39:19.668" v="47112"/>
        <pc:sldMkLst>
          <pc:docMk/>
          <pc:sldMk cId="2532734495" sldId="289"/>
        </pc:sldMkLst>
        <pc:spChg chg="mod">
          <ac:chgData name="Sarah Diama" userId="62dd1858-df1a-4b9f-b6e4-cc35a2e77f7c" providerId="ADAL" clId="{64A6D4B8-A90C-4C44-BF8D-D2BCDAA9F527}" dt="2025-05-01T22:07:30.068" v="36489"/>
          <ac:spMkLst>
            <pc:docMk/>
            <pc:sldMk cId="2532734495" sldId="289"/>
            <ac:spMk id="2" creationId="{5AA140C4-7ADD-6769-846D-9B33DA41116F}"/>
          </ac:spMkLst>
        </pc:spChg>
        <pc:spChg chg="mod">
          <ac:chgData name="Sarah Diama" userId="62dd1858-df1a-4b9f-b6e4-cc35a2e77f7c" providerId="ADAL" clId="{64A6D4B8-A90C-4C44-BF8D-D2BCDAA9F527}" dt="2025-05-01T22:35:35.361" v="36769" actId="27636"/>
          <ac:spMkLst>
            <pc:docMk/>
            <pc:sldMk cId="2532734495" sldId="289"/>
            <ac:spMk id="3" creationId="{7D64C23D-4600-B7F0-D2B4-4A02E5E396E9}"/>
          </ac:spMkLst>
        </pc:spChg>
      </pc:sldChg>
      <pc:sldChg chg="modSp add mod modAnim">
        <pc:chgData name="Sarah Diama" userId="62dd1858-df1a-4b9f-b6e4-cc35a2e77f7c" providerId="ADAL" clId="{64A6D4B8-A90C-4C44-BF8D-D2BCDAA9F527}" dt="2025-05-06T21:41:20.905" v="47121"/>
        <pc:sldMkLst>
          <pc:docMk/>
          <pc:sldMk cId="2063259550" sldId="290"/>
        </pc:sldMkLst>
        <pc:spChg chg="mod">
          <ac:chgData name="Sarah Diama" userId="62dd1858-df1a-4b9f-b6e4-cc35a2e77f7c" providerId="ADAL" clId="{64A6D4B8-A90C-4C44-BF8D-D2BCDAA9F527}" dt="2025-05-01T22:07:30.068" v="36489"/>
          <ac:spMkLst>
            <pc:docMk/>
            <pc:sldMk cId="2063259550" sldId="290"/>
            <ac:spMk id="2" creationId="{F7900FCA-629D-A66D-5B01-1D948B8059D2}"/>
          </ac:spMkLst>
        </pc:spChg>
        <pc:spChg chg="mod">
          <ac:chgData name="Sarah Diama" userId="62dd1858-df1a-4b9f-b6e4-cc35a2e77f7c" providerId="ADAL" clId="{64A6D4B8-A90C-4C44-BF8D-D2BCDAA9F527}" dt="2025-05-06T21:40:56.752" v="47118" actId="6549"/>
          <ac:spMkLst>
            <pc:docMk/>
            <pc:sldMk cId="2063259550" sldId="290"/>
            <ac:spMk id="3" creationId="{0BBDF92A-E9A4-3829-C8E0-BDD1F9E1DAB7}"/>
          </ac:spMkLst>
        </pc:spChg>
      </pc:sldChg>
      <pc:sldChg chg="addSp delSp modSp add mod modAnim modNotes">
        <pc:chgData name="Sarah Diama" userId="62dd1858-df1a-4b9f-b6e4-cc35a2e77f7c" providerId="ADAL" clId="{64A6D4B8-A90C-4C44-BF8D-D2BCDAA9F527}" dt="2025-05-01T22:48:15.484" v="36853" actId="404"/>
        <pc:sldMkLst>
          <pc:docMk/>
          <pc:sldMk cId="2979242349" sldId="291"/>
        </pc:sldMkLst>
        <pc:spChg chg="mod">
          <ac:chgData name="Sarah Diama" userId="62dd1858-df1a-4b9f-b6e4-cc35a2e77f7c" providerId="ADAL" clId="{64A6D4B8-A90C-4C44-BF8D-D2BCDAA9F527}" dt="2025-05-01T22:48:15.484" v="36853" actId="404"/>
          <ac:spMkLst>
            <pc:docMk/>
            <pc:sldMk cId="2979242349" sldId="291"/>
            <ac:spMk id="3" creationId="{1FABF1C2-C121-AF20-84CB-FD76C744472C}"/>
          </ac:spMkLst>
        </pc:spChg>
        <pc:spChg chg="add mod">
          <ac:chgData name="Sarah Diama" userId="62dd1858-df1a-4b9f-b6e4-cc35a2e77f7c" providerId="ADAL" clId="{64A6D4B8-A90C-4C44-BF8D-D2BCDAA9F527}" dt="2025-05-01T22:07:30.068" v="36489"/>
          <ac:spMkLst>
            <pc:docMk/>
            <pc:sldMk cId="2979242349" sldId="291"/>
            <ac:spMk id="5" creationId="{BEDA733C-F716-B024-2869-2679ADD29ABE}"/>
          </ac:spMkLst>
        </pc:spChg>
      </pc:sldChg>
      <pc:sldChg chg="modSp add mod ord modAnim">
        <pc:chgData name="Sarah Diama" userId="62dd1858-df1a-4b9f-b6e4-cc35a2e77f7c" providerId="ADAL" clId="{64A6D4B8-A90C-4C44-BF8D-D2BCDAA9F527}" dt="2025-05-06T21:41:54.057" v="47122" actId="20577"/>
        <pc:sldMkLst>
          <pc:docMk/>
          <pc:sldMk cId="3063689566" sldId="292"/>
        </pc:sldMkLst>
        <pc:spChg chg="mod">
          <ac:chgData name="Sarah Diama" userId="62dd1858-df1a-4b9f-b6e4-cc35a2e77f7c" providerId="ADAL" clId="{64A6D4B8-A90C-4C44-BF8D-D2BCDAA9F527}" dt="2025-04-24T21:00:50.687" v="8688" actId="115"/>
          <ac:spMkLst>
            <pc:docMk/>
            <pc:sldMk cId="3063689566" sldId="292"/>
            <ac:spMk id="2" creationId="{81987F0A-64ED-B898-6385-56F21F911F02}"/>
          </ac:spMkLst>
        </pc:spChg>
        <pc:spChg chg="mod">
          <ac:chgData name="Sarah Diama" userId="62dd1858-df1a-4b9f-b6e4-cc35a2e77f7c" providerId="ADAL" clId="{64A6D4B8-A90C-4C44-BF8D-D2BCDAA9F527}" dt="2025-05-06T21:41:54.057" v="47122" actId="20577"/>
          <ac:spMkLst>
            <pc:docMk/>
            <pc:sldMk cId="3063689566" sldId="292"/>
            <ac:spMk id="3" creationId="{0BA897DF-C68F-7FF2-4562-29782A9F2A51}"/>
          </ac:spMkLst>
        </pc:spChg>
      </pc:sldChg>
      <pc:sldChg chg="modSp add del mod">
        <pc:chgData name="Sarah Diama" userId="62dd1858-df1a-4b9f-b6e4-cc35a2e77f7c" providerId="ADAL" clId="{64A6D4B8-A90C-4C44-BF8D-D2BCDAA9F527}" dt="2025-04-24T21:10:37.816" v="8961" actId="2696"/>
        <pc:sldMkLst>
          <pc:docMk/>
          <pc:sldMk cId="475059964" sldId="293"/>
        </pc:sldMkLst>
      </pc:sldChg>
      <pc:sldChg chg="addSp delSp modSp add mod modAnim">
        <pc:chgData name="Sarah Diama" userId="62dd1858-df1a-4b9f-b6e4-cc35a2e77f7c" providerId="ADAL" clId="{64A6D4B8-A90C-4C44-BF8D-D2BCDAA9F527}" dt="2025-05-07T17:33:28.964" v="48121" actId="20577"/>
        <pc:sldMkLst>
          <pc:docMk/>
          <pc:sldMk cId="1054189369" sldId="294"/>
        </pc:sldMkLst>
        <pc:spChg chg="mod">
          <ac:chgData name="Sarah Diama" userId="62dd1858-df1a-4b9f-b6e4-cc35a2e77f7c" providerId="ADAL" clId="{64A6D4B8-A90C-4C44-BF8D-D2BCDAA9F527}" dt="2025-04-30T19:34:44.145" v="25438" actId="1076"/>
          <ac:spMkLst>
            <pc:docMk/>
            <pc:sldMk cId="1054189369" sldId="294"/>
            <ac:spMk id="2" creationId="{95286846-EC73-4C02-363B-E60D203AEB1D}"/>
          </ac:spMkLst>
        </pc:spChg>
        <pc:spChg chg="mod">
          <ac:chgData name="Sarah Diama" userId="62dd1858-df1a-4b9f-b6e4-cc35a2e77f7c" providerId="ADAL" clId="{64A6D4B8-A90C-4C44-BF8D-D2BCDAA9F527}" dt="2025-05-07T17:33:28.964" v="48121" actId="20577"/>
          <ac:spMkLst>
            <pc:docMk/>
            <pc:sldMk cId="1054189369" sldId="294"/>
            <ac:spMk id="3" creationId="{03EF7B8C-6876-CC62-3168-56AAF05CEF61}"/>
          </ac:spMkLst>
        </pc:spChg>
      </pc:sldChg>
      <pc:sldChg chg="modSp new mod ord modAnim modNotes">
        <pc:chgData name="Sarah Diama" userId="62dd1858-df1a-4b9f-b6e4-cc35a2e77f7c" providerId="ADAL" clId="{64A6D4B8-A90C-4C44-BF8D-D2BCDAA9F527}" dt="2025-05-06T21:24:29.445" v="46884"/>
        <pc:sldMkLst>
          <pc:docMk/>
          <pc:sldMk cId="817376946" sldId="295"/>
        </pc:sldMkLst>
        <pc:spChg chg="mod">
          <ac:chgData name="Sarah Diama" userId="62dd1858-df1a-4b9f-b6e4-cc35a2e77f7c" providerId="ADAL" clId="{64A6D4B8-A90C-4C44-BF8D-D2BCDAA9F527}" dt="2025-05-01T22:07:30.068" v="36489"/>
          <ac:spMkLst>
            <pc:docMk/>
            <pc:sldMk cId="817376946" sldId="295"/>
            <ac:spMk id="2" creationId="{0E78578F-695E-5AD9-FC13-43293C1D7194}"/>
          </ac:spMkLst>
        </pc:spChg>
        <pc:spChg chg="mod">
          <ac:chgData name="Sarah Diama" userId="62dd1858-df1a-4b9f-b6e4-cc35a2e77f7c" providerId="ADAL" clId="{64A6D4B8-A90C-4C44-BF8D-D2BCDAA9F527}" dt="2025-05-01T22:47:13.305" v="36842" actId="27636"/>
          <ac:spMkLst>
            <pc:docMk/>
            <pc:sldMk cId="817376946" sldId="295"/>
            <ac:spMk id="3" creationId="{8BBAEB34-7879-6ED1-9A1C-DBA9A96AD615}"/>
          </ac:spMkLst>
        </pc:spChg>
      </pc:sldChg>
      <pc:sldChg chg="addSp delSp modSp new mod modAnim modNotes">
        <pc:chgData name="Sarah Diama" userId="62dd1858-df1a-4b9f-b6e4-cc35a2e77f7c" providerId="ADAL" clId="{64A6D4B8-A90C-4C44-BF8D-D2BCDAA9F527}" dt="2025-05-01T22:43:32.280" v="36802" actId="14100"/>
        <pc:sldMkLst>
          <pc:docMk/>
          <pc:sldMk cId="1014753441" sldId="296"/>
        </pc:sldMkLst>
        <pc:spChg chg="mod">
          <ac:chgData name="Sarah Diama" userId="62dd1858-df1a-4b9f-b6e4-cc35a2e77f7c" providerId="ADAL" clId="{64A6D4B8-A90C-4C44-BF8D-D2BCDAA9F527}" dt="2025-04-30T17:52:51.473" v="23594" actId="20577"/>
          <ac:spMkLst>
            <pc:docMk/>
            <pc:sldMk cId="1014753441" sldId="296"/>
            <ac:spMk id="2" creationId="{2B7B2B4D-9167-3456-F323-4F7E1B21AE78}"/>
          </ac:spMkLst>
        </pc:spChg>
        <pc:spChg chg="add mod">
          <ac:chgData name="Sarah Diama" userId="62dd1858-df1a-4b9f-b6e4-cc35a2e77f7c" providerId="ADAL" clId="{64A6D4B8-A90C-4C44-BF8D-D2BCDAA9F527}" dt="2025-05-01T21:59:17.934" v="36447" actId="1076"/>
          <ac:spMkLst>
            <pc:docMk/>
            <pc:sldMk cId="1014753441" sldId="296"/>
            <ac:spMk id="11" creationId="{EA1B40FC-9E81-D265-0AA5-3A667F348845}"/>
          </ac:spMkLst>
        </pc:spChg>
        <pc:picChg chg="add mod">
          <ac:chgData name="Sarah Diama" userId="62dd1858-df1a-4b9f-b6e4-cc35a2e77f7c" providerId="ADAL" clId="{64A6D4B8-A90C-4C44-BF8D-D2BCDAA9F527}" dt="2025-05-01T21:59:21.057" v="36448" actId="1076"/>
          <ac:picMkLst>
            <pc:docMk/>
            <pc:sldMk cId="1014753441" sldId="296"/>
            <ac:picMk id="10" creationId="{0ECDAA4C-B5D8-6ABD-38A5-29040AB9DAE5}"/>
          </ac:picMkLst>
        </pc:picChg>
        <pc:picChg chg="add mod">
          <ac:chgData name="Sarah Diama" userId="62dd1858-df1a-4b9f-b6e4-cc35a2e77f7c" providerId="ADAL" clId="{64A6D4B8-A90C-4C44-BF8D-D2BCDAA9F527}" dt="2025-05-01T21:59:26.243" v="36449" actId="1076"/>
          <ac:picMkLst>
            <pc:docMk/>
            <pc:sldMk cId="1014753441" sldId="296"/>
            <ac:picMk id="18" creationId="{427BF059-6DFF-161E-5F81-B976C6FE3B8C}"/>
          </ac:picMkLst>
        </pc:picChg>
        <pc:picChg chg="add mod">
          <ac:chgData name="Sarah Diama" userId="62dd1858-df1a-4b9f-b6e4-cc35a2e77f7c" providerId="ADAL" clId="{64A6D4B8-A90C-4C44-BF8D-D2BCDAA9F527}" dt="2025-04-30T15:48:44.489" v="16837" actId="1076"/>
          <ac:picMkLst>
            <pc:docMk/>
            <pc:sldMk cId="1014753441" sldId="296"/>
            <ac:picMk id="28" creationId="{ED0CA8DD-3219-FCB3-B25D-178CAAC838FB}"/>
          </ac:picMkLst>
        </pc:picChg>
        <pc:picChg chg="add mod">
          <ac:chgData name="Sarah Diama" userId="62dd1858-df1a-4b9f-b6e4-cc35a2e77f7c" providerId="ADAL" clId="{64A6D4B8-A90C-4C44-BF8D-D2BCDAA9F527}" dt="2025-04-23T19:54:46.416" v="2260" actId="1076"/>
          <ac:picMkLst>
            <pc:docMk/>
            <pc:sldMk cId="1014753441" sldId="296"/>
            <ac:picMk id="30" creationId="{70921E7F-190D-5069-3FC6-032000E78DD1}"/>
          </ac:picMkLst>
        </pc:picChg>
        <pc:picChg chg="add mod">
          <ac:chgData name="Sarah Diama" userId="62dd1858-df1a-4b9f-b6e4-cc35a2e77f7c" providerId="ADAL" clId="{64A6D4B8-A90C-4C44-BF8D-D2BCDAA9F527}" dt="2025-05-01T22:43:32.280" v="36802" actId="14100"/>
          <ac:picMkLst>
            <pc:docMk/>
            <pc:sldMk cId="1014753441" sldId="296"/>
            <ac:picMk id="32" creationId="{BB6366EB-D571-6B37-BB5F-A31A39F3CFE9}"/>
          </ac:picMkLst>
        </pc:picChg>
      </pc:sldChg>
      <pc:sldChg chg="new del">
        <pc:chgData name="Sarah Diama" userId="62dd1858-df1a-4b9f-b6e4-cc35a2e77f7c" providerId="ADAL" clId="{64A6D4B8-A90C-4C44-BF8D-D2BCDAA9F527}" dt="2025-04-23T16:24:41.025" v="204" actId="2696"/>
        <pc:sldMkLst>
          <pc:docMk/>
          <pc:sldMk cId="2458777867" sldId="296"/>
        </pc:sldMkLst>
      </pc:sldChg>
      <pc:sldChg chg="addSp delSp modSp new del mod">
        <pc:chgData name="Sarah Diama" userId="62dd1858-df1a-4b9f-b6e4-cc35a2e77f7c" providerId="ADAL" clId="{64A6D4B8-A90C-4C44-BF8D-D2BCDAA9F527}" dt="2025-04-23T18:44:19.186" v="1775" actId="2696"/>
        <pc:sldMkLst>
          <pc:docMk/>
          <pc:sldMk cId="706171839" sldId="297"/>
        </pc:sldMkLst>
      </pc:sldChg>
      <pc:sldChg chg="addSp delSp modSp new mod">
        <pc:chgData name="Sarah Diama" userId="62dd1858-df1a-4b9f-b6e4-cc35a2e77f7c" providerId="ADAL" clId="{64A6D4B8-A90C-4C44-BF8D-D2BCDAA9F527}" dt="2025-05-01T22:07:30.068" v="36489"/>
        <pc:sldMkLst>
          <pc:docMk/>
          <pc:sldMk cId="2764094989" sldId="298"/>
        </pc:sldMkLst>
        <pc:spChg chg="mod">
          <ac:chgData name="Sarah Diama" userId="62dd1858-df1a-4b9f-b6e4-cc35a2e77f7c" providerId="ADAL" clId="{64A6D4B8-A90C-4C44-BF8D-D2BCDAA9F527}" dt="2025-05-01T22:07:30.068" v="36489"/>
          <ac:spMkLst>
            <pc:docMk/>
            <pc:sldMk cId="2764094989" sldId="298"/>
            <ac:spMk id="2" creationId="{98685649-1B5B-1B97-F864-8F7B74993516}"/>
          </ac:spMkLst>
        </pc:spChg>
        <pc:spChg chg="add del mod">
          <ac:chgData name="Sarah Diama" userId="62dd1858-df1a-4b9f-b6e4-cc35a2e77f7c" providerId="ADAL" clId="{64A6D4B8-A90C-4C44-BF8D-D2BCDAA9F527}" dt="2025-04-23T20:01:13.370" v="2394" actId="20577"/>
          <ac:spMkLst>
            <pc:docMk/>
            <pc:sldMk cId="2764094989" sldId="298"/>
            <ac:spMk id="5" creationId="{6835EF8A-7EA4-06EF-F24C-CB02C6E57E24}"/>
          </ac:spMkLst>
        </pc:spChg>
      </pc:sldChg>
      <pc:sldChg chg="modSp new mod ord modAnim modNotes">
        <pc:chgData name="Sarah Diama" userId="62dd1858-df1a-4b9f-b6e4-cc35a2e77f7c" providerId="ADAL" clId="{64A6D4B8-A90C-4C44-BF8D-D2BCDAA9F527}" dt="2025-05-05T16:00:44.382" v="42602"/>
        <pc:sldMkLst>
          <pc:docMk/>
          <pc:sldMk cId="3528273016" sldId="299"/>
        </pc:sldMkLst>
        <pc:spChg chg="mod">
          <ac:chgData name="Sarah Diama" userId="62dd1858-df1a-4b9f-b6e4-cc35a2e77f7c" providerId="ADAL" clId="{64A6D4B8-A90C-4C44-BF8D-D2BCDAA9F527}" dt="2025-05-01T22:07:30.068" v="36489"/>
          <ac:spMkLst>
            <pc:docMk/>
            <pc:sldMk cId="3528273016" sldId="299"/>
            <ac:spMk id="2" creationId="{1BB5D590-8F88-CA7D-FA72-F2F6553F1E22}"/>
          </ac:spMkLst>
        </pc:spChg>
        <pc:spChg chg="mod">
          <ac:chgData name="Sarah Diama" userId="62dd1858-df1a-4b9f-b6e4-cc35a2e77f7c" providerId="ADAL" clId="{64A6D4B8-A90C-4C44-BF8D-D2BCDAA9F527}" dt="2025-05-01T23:25:57.052" v="37094" actId="20577"/>
          <ac:spMkLst>
            <pc:docMk/>
            <pc:sldMk cId="3528273016" sldId="299"/>
            <ac:spMk id="3" creationId="{0483C396-8340-E6C0-8658-C7A3D4F62350}"/>
          </ac:spMkLst>
        </pc:spChg>
      </pc:sldChg>
      <pc:sldChg chg="new del">
        <pc:chgData name="Sarah Diama" userId="62dd1858-df1a-4b9f-b6e4-cc35a2e77f7c" providerId="ADAL" clId="{64A6D4B8-A90C-4C44-BF8D-D2BCDAA9F527}" dt="2025-04-23T21:22:54.686" v="3190" actId="680"/>
        <pc:sldMkLst>
          <pc:docMk/>
          <pc:sldMk cId="3735897454" sldId="299"/>
        </pc:sldMkLst>
      </pc:sldChg>
      <pc:sldChg chg="modSp new mod ord">
        <pc:chgData name="Sarah Diama" userId="62dd1858-df1a-4b9f-b6e4-cc35a2e77f7c" providerId="ADAL" clId="{64A6D4B8-A90C-4C44-BF8D-D2BCDAA9F527}" dt="2025-05-01T22:35:22.589" v="36752" actId="27636"/>
        <pc:sldMkLst>
          <pc:docMk/>
          <pc:sldMk cId="602278861" sldId="300"/>
        </pc:sldMkLst>
        <pc:spChg chg="mod">
          <ac:chgData name="Sarah Diama" userId="62dd1858-df1a-4b9f-b6e4-cc35a2e77f7c" providerId="ADAL" clId="{64A6D4B8-A90C-4C44-BF8D-D2BCDAA9F527}" dt="2025-04-30T00:09:21.245" v="14798" actId="27636"/>
          <ac:spMkLst>
            <pc:docMk/>
            <pc:sldMk cId="602278861" sldId="300"/>
            <ac:spMk id="2" creationId="{09F5EDDF-2111-46B8-16F4-D0899BA2DAF2}"/>
          </ac:spMkLst>
        </pc:spChg>
        <pc:spChg chg="mod">
          <ac:chgData name="Sarah Diama" userId="62dd1858-df1a-4b9f-b6e4-cc35a2e77f7c" providerId="ADAL" clId="{64A6D4B8-A90C-4C44-BF8D-D2BCDAA9F527}" dt="2025-05-01T22:35:22.589" v="36752" actId="27636"/>
          <ac:spMkLst>
            <pc:docMk/>
            <pc:sldMk cId="602278861" sldId="300"/>
            <ac:spMk id="3" creationId="{45A24F7B-C3AD-495B-1E08-3A9971B0FF21}"/>
          </ac:spMkLst>
        </pc:spChg>
      </pc:sldChg>
      <pc:sldChg chg="addSp delSp modSp new mod addAnim delAnim modAnim">
        <pc:chgData name="Sarah Diama" userId="62dd1858-df1a-4b9f-b6e4-cc35a2e77f7c" providerId="ADAL" clId="{64A6D4B8-A90C-4C44-BF8D-D2BCDAA9F527}" dt="2025-05-01T17:19:57.807" v="35798" actId="20577"/>
        <pc:sldMkLst>
          <pc:docMk/>
          <pc:sldMk cId="841211240" sldId="301"/>
        </pc:sldMkLst>
        <pc:spChg chg="mod">
          <ac:chgData name="Sarah Diama" userId="62dd1858-df1a-4b9f-b6e4-cc35a2e77f7c" providerId="ADAL" clId="{64A6D4B8-A90C-4C44-BF8D-D2BCDAA9F527}" dt="2025-04-30T22:59:52.685" v="29590" actId="20577"/>
          <ac:spMkLst>
            <pc:docMk/>
            <pc:sldMk cId="841211240" sldId="301"/>
            <ac:spMk id="2" creationId="{632C3F6A-C0BF-2D92-074E-BFDAE78BAF96}"/>
          </ac:spMkLst>
        </pc:spChg>
        <pc:spChg chg="mod">
          <ac:chgData name="Sarah Diama" userId="62dd1858-df1a-4b9f-b6e4-cc35a2e77f7c" providerId="ADAL" clId="{64A6D4B8-A90C-4C44-BF8D-D2BCDAA9F527}" dt="2025-04-30T23:01:16.392" v="29594" actId="1076"/>
          <ac:spMkLst>
            <pc:docMk/>
            <pc:sldMk cId="841211240" sldId="301"/>
            <ac:spMk id="3" creationId="{3FA61A23-3607-28DF-4262-5ED0B79CBF2E}"/>
          </ac:spMkLst>
        </pc:spChg>
        <pc:spChg chg="add mod">
          <ac:chgData name="Sarah Diama" userId="62dd1858-df1a-4b9f-b6e4-cc35a2e77f7c" providerId="ADAL" clId="{64A6D4B8-A90C-4C44-BF8D-D2BCDAA9F527}" dt="2025-05-01T17:19:57.807" v="35798" actId="20577"/>
          <ac:spMkLst>
            <pc:docMk/>
            <pc:sldMk cId="841211240" sldId="301"/>
            <ac:spMk id="6" creationId="{7DD73CC2-E616-3CE8-5B52-6FC6F686B950}"/>
          </ac:spMkLst>
        </pc:spChg>
        <pc:graphicFrameChg chg="add mod modGraphic">
          <ac:chgData name="Sarah Diama" userId="62dd1858-df1a-4b9f-b6e4-cc35a2e77f7c" providerId="ADAL" clId="{64A6D4B8-A90C-4C44-BF8D-D2BCDAA9F527}" dt="2025-05-01T17:19:45.234" v="35797" actId="1076"/>
          <ac:graphicFrameMkLst>
            <pc:docMk/>
            <pc:sldMk cId="841211240" sldId="301"/>
            <ac:graphicFrameMk id="9" creationId="{4A767DC4-230E-C7DC-B811-2EF635A946E9}"/>
          </ac:graphicFrameMkLst>
        </pc:graphicFrameChg>
      </pc:sldChg>
      <pc:sldChg chg="new del">
        <pc:chgData name="Sarah Diama" userId="62dd1858-df1a-4b9f-b6e4-cc35a2e77f7c" providerId="ADAL" clId="{64A6D4B8-A90C-4C44-BF8D-D2BCDAA9F527}" dt="2025-04-24T21:03:20.934" v="8731" actId="680"/>
        <pc:sldMkLst>
          <pc:docMk/>
          <pc:sldMk cId="1037209756" sldId="301"/>
        </pc:sldMkLst>
      </pc:sldChg>
      <pc:sldChg chg="addSp delSp modSp new mod ord addAnim delAnim modAnim">
        <pc:chgData name="Sarah Diama" userId="62dd1858-df1a-4b9f-b6e4-cc35a2e77f7c" providerId="ADAL" clId="{64A6D4B8-A90C-4C44-BF8D-D2BCDAA9F527}" dt="2025-05-05T16:03:17.906" v="42606" actId="3626"/>
        <pc:sldMkLst>
          <pc:docMk/>
          <pc:sldMk cId="3123922531" sldId="302"/>
        </pc:sldMkLst>
        <pc:spChg chg="mod">
          <ac:chgData name="Sarah Diama" userId="62dd1858-df1a-4b9f-b6e4-cc35a2e77f7c" providerId="ADAL" clId="{64A6D4B8-A90C-4C44-BF8D-D2BCDAA9F527}" dt="2025-05-01T22:07:30.068" v="36489"/>
          <ac:spMkLst>
            <pc:docMk/>
            <pc:sldMk cId="3123922531" sldId="302"/>
            <ac:spMk id="2" creationId="{070ECEF2-F0F3-37F0-D401-8752134AFB9C}"/>
          </ac:spMkLst>
        </pc:spChg>
        <pc:spChg chg="mod">
          <ac:chgData name="Sarah Diama" userId="62dd1858-df1a-4b9f-b6e4-cc35a2e77f7c" providerId="ADAL" clId="{64A6D4B8-A90C-4C44-BF8D-D2BCDAA9F527}" dt="2025-05-05T16:03:17.906" v="42606" actId="3626"/>
          <ac:spMkLst>
            <pc:docMk/>
            <pc:sldMk cId="3123922531" sldId="302"/>
            <ac:spMk id="3" creationId="{CF541F2B-C1F5-F774-AF42-B106C98138C9}"/>
          </ac:spMkLst>
        </pc:spChg>
        <pc:spChg chg="add mod">
          <ac:chgData name="Sarah Diama" userId="62dd1858-df1a-4b9f-b6e4-cc35a2e77f7c" providerId="ADAL" clId="{64A6D4B8-A90C-4C44-BF8D-D2BCDAA9F527}" dt="2025-05-05T15:16:18.078" v="41182" actId="20577"/>
          <ac:spMkLst>
            <pc:docMk/>
            <pc:sldMk cId="3123922531" sldId="302"/>
            <ac:spMk id="5" creationId="{CF1112D6-FF80-6843-3739-C44A7C239B68}"/>
          </ac:spMkLst>
        </pc:spChg>
      </pc:sldChg>
      <pc:sldChg chg="addSp delSp modSp new mod modAnim modNotes">
        <pc:chgData name="Sarah Diama" userId="62dd1858-df1a-4b9f-b6e4-cc35a2e77f7c" providerId="ADAL" clId="{64A6D4B8-A90C-4C44-BF8D-D2BCDAA9F527}" dt="2025-05-01T23:07:43.005" v="37014" actId="1076"/>
        <pc:sldMkLst>
          <pc:docMk/>
          <pc:sldMk cId="1694515011" sldId="303"/>
        </pc:sldMkLst>
        <pc:spChg chg="mod">
          <ac:chgData name="Sarah Diama" userId="62dd1858-df1a-4b9f-b6e4-cc35a2e77f7c" providerId="ADAL" clId="{64A6D4B8-A90C-4C44-BF8D-D2BCDAA9F527}" dt="2025-04-30T00:09:21.345" v="14817" actId="27636"/>
          <ac:spMkLst>
            <pc:docMk/>
            <pc:sldMk cId="1694515011" sldId="303"/>
            <ac:spMk id="2" creationId="{E38D5C4E-D731-1B3A-F87F-E859CD9CDA9E}"/>
          </ac:spMkLst>
        </pc:spChg>
        <pc:spChg chg="add mod">
          <ac:chgData name="Sarah Diama" userId="62dd1858-df1a-4b9f-b6e4-cc35a2e77f7c" providerId="ADAL" clId="{64A6D4B8-A90C-4C44-BF8D-D2BCDAA9F527}" dt="2025-05-01T23:07:43.005" v="37014" actId="1076"/>
          <ac:spMkLst>
            <pc:docMk/>
            <pc:sldMk cId="1694515011" sldId="303"/>
            <ac:spMk id="9" creationId="{4E8378E2-74AF-B5FA-712C-45323350A777}"/>
          </ac:spMkLst>
        </pc:spChg>
        <pc:spChg chg="add mod">
          <ac:chgData name="Sarah Diama" userId="62dd1858-df1a-4b9f-b6e4-cc35a2e77f7c" providerId="ADAL" clId="{64A6D4B8-A90C-4C44-BF8D-D2BCDAA9F527}" dt="2025-05-01T23:07:20.300" v="37009" actId="1076"/>
          <ac:spMkLst>
            <pc:docMk/>
            <pc:sldMk cId="1694515011" sldId="303"/>
            <ac:spMk id="10" creationId="{43347AD3-2981-C6D0-F9A5-C2361380C800}"/>
          </ac:spMkLst>
        </pc:spChg>
        <pc:spChg chg="add mod">
          <ac:chgData name="Sarah Diama" userId="62dd1858-df1a-4b9f-b6e4-cc35a2e77f7c" providerId="ADAL" clId="{64A6D4B8-A90C-4C44-BF8D-D2BCDAA9F527}" dt="2025-05-01T23:07:38.880" v="37013" actId="1076"/>
          <ac:spMkLst>
            <pc:docMk/>
            <pc:sldMk cId="1694515011" sldId="303"/>
            <ac:spMk id="11" creationId="{D8DE7DA4-9E7B-5869-B43B-6F9BB2055E79}"/>
          </ac:spMkLst>
        </pc:spChg>
        <pc:spChg chg="add mod">
          <ac:chgData name="Sarah Diama" userId="62dd1858-df1a-4b9f-b6e4-cc35a2e77f7c" providerId="ADAL" clId="{64A6D4B8-A90C-4C44-BF8D-D2BCDAA9F527}" dt="2025-05-01T23:07:27.499" v="37011" actId="1076"/>
          <ac:spMkLst>
            <pc:docMk/>
            <pc:sldMk cId="1694515011" sldId="303"/>
            <ac:spMk id="12" creationId="{37642286-FADD-D65C-E8F8-7F47103CA56C}"/>
          </ac:spMkLst>
        </pc:spChg>
        <pc:spChg chg="add mod">
          <ac:chgData name="Sarah Diama" userId="62dd1858-df1a-4b9f-b6e4-cc35a2e77f7c" providerId="ADAL" clId="{64A6D4B8-A90C-4C44-BF8D-D2BCDAA9F527}" dt="2025-05-01T23:07:24.611" v="37010" actId="1076"/>
          <ac:spMkLst>
            <pc:docMk/>
            <pc:sldMk cId="1694515011" sldId="303"/>
            <ac:spMk id="13" creationId="{B3C63497-BD2F-165D-34A7-4D7A991C8F58}"/>
          </ac:spMkLst>
        </pc:spChg>
        <pc:graphicFrameChg chg="add mod modGraphic">
          <ac:chgData name="Sarah Diama" userId="62dd1858-df1a-4b9f-b6e4-cc35a2e77f7c" providerId="ADAL" clId="{64A6D4B8-A90C-4C44-BF8D-D2BCDAA9F527}" dt="2025-05-01T23:07:30.643" v="37012" actId="1076"/>
          <ac:graphicFrameMkLst>
            <pc:docMk/>
            <pc:sldMk cId="1694515011" sldId="303"/>
            <ac:graphicFrameMk id="8" creationId="{A3B10BF8-9FC1-A818-281C-2FD7167F0F03}"/>
          </ac:graphicFrameMkLst>
        </pc:graphicFrameChg>
        <pc:picChg chg="add mod ord">
          <ac:chgData name="Sarah Diama" userId="62dd1858-df1a-4b9f-b6e4-cc35a2e77f7c" providerId="ADAL" clId="{64A6D4B8-A90C-4C44-BF8D-D2BCDAA9F527}" dt="2025-05-01T23:07:14.999" v="37008" actId="1076"/>
          <ac:picMkLst>
            <pc:docMk/>
            <pc:sldMk cId="1694515011" sldId="303"/>
            <ac:picMk id="5" creationId="{02EE20C7-AD3B-7C01-82FA-539393F093B7}"/>
          </ac:picMkLst>
        </pc:picChg>
      </pc:sldChg>
      <pc:sldChg chg="modSp new mod modAnim">
        <pc:chgData name="Sarah Diama" userId="62dd1858-df1a-4b9f-b6e4-cc35a2e77f7c" providerId="ADAL" clId="{64A6D4B8-A90C-4C44-BF8D-D2BCDAA9F527}" dt="2025-05-01T22:35:35.372" v="36771" actId="27636"/>
        <pc:sldMkLst>
          <pc:docMk/>
          <pc:sldMk cId="3594418651" sldId="304"/>
        </pc:sldMkLst>
        <pc:spChg chg="mod">
          <ac:chgData name="Sarah Diama" userId="62dd1858-df1a-4b9f-b6e4-cc35a2e77f7c" providerId="ADAL" clId="{64A6D4B8-A90C-4C44-BF8D-D2BCDAA9F527}" dt="2025-04-30T00:13:24.564" v="14830" actId="27636"/>
          <ac:spMkLst>
            <pc:docMk/>
            <pc:sldMk cId="3594418651" sldId="304"/>
            <ac:spMk id="2" creationId="{F278E425-0183-DD8C-C6D1-F5A79BAB3E31}"/>
          </ac:spMkLst>
        </pc:spChg>
        <pc:spChg chg="mod">
          <ac:chgData name="Sarah Diama" userId="62dd1858-df1a-4b9f-b6e4-cc35a2e77f7c" providerId="ADAL" clId="{64A6D4B8-A90C-4C44-BF8D-D2BCDAA9F527}" dt="2025-05-01T22:35:35.372" v="36771" actId="27636"/>
          <ac:spMkLst>
            <pc:docMk/>
            <pc:sldMk cId="3594418651" sldId="304"/>
            <ac:spMk id="3" creationId="{761261EE-9493-0A17-135A-7BD8EC8E1D41}"/>
          </ac:spMkLst>
        </pc:spChg>
      </pc:sldChg>
      <pc:sldChg chg="modSp new del mod">
        <pc:chgData name="Sarah Diama" userId="62dd1858-df1a-4b9f-b6e4-cc35a2e77f7c" providerId="ADAL" clId="{64A6D4B8-A90C-4C44-BF8D-D2BCDAA9F527}" dt="2025-04-30T15:51:36.042" v="16847" actId="680"/>
        <pc:sldMkLst>
          <pc:docMk/>
          <pc:sldMk cId="1575552111" sldId="305"/>
        </pc:sldMkLst>
      </pc:sldChg>
      <pc:sldChg chg="modSp new del mod">
        <pc:chgData name="Sarah Diama" userId="62dd1858-df1a-4b9f-b6e4-cc35a2e77f7c" providerId="ADAL" clId="{64A6D4B8-A90C-4C44-BF8D-D2BCDAA9F527}" dt="2025-05-01T22:45:52.590" v="36823" actId="2696"/>
        <pc:sldMkLst>
          <pc:docMk/>
          <pc:sldMk cId="1576652329" sldId="305"/>
        </pc:sldMkLst>
      </pc:sldChg>
      <pc:sldChg chg="addSp delSp modSp new mod modAnim modNotes">
        <pc:chgData name="Sarah Diama" userId="62dd1858-df1a-4b9f-b6e4-cc35a2e77f7c" providerId="ADAL" clId="{64A6D4B8-A90C-4C44-BF8D-D2BCDAA9F527}" dt="2025-05-09T16:07:28.069" v="48789"/>
        <pc:sldMkLst>
          <pc:docMk/>
          <pc:sldMk cId="3369437853" sldId="306"/>
        </pc:sldMkLst>
        <pc:spChg chg="mod">
          <ac:chgData name="Sarah Diama" userId="62dd1858-df1a-4b9f-b6e4-cc35a2e77f7c" providerId="ADAL" clId="{64A6D4B8-A90C-4C44-BF8D-D2BCDAA9F527}" dt="2025-05-01T23:04:53.639" v="36958" actId="20577"/>
          <ac:spMkLst>
            <pc:docMk/>
            <pc:sldMk cId="3369437853" sldId="306"/>
            <ac:spMk id="2" creationId="{FDE19530-67C2-30F2-54C0-FC860A9DFDD8}"/>
          </ac:spMkLst>
        </pc:spChg>
        <pc:spChg chg="mod">
          <ac:chgData name="Sarah Diama" userId="62dd1858-df1a-4b9f-b6e4-cc35a2e77f7c" providerId="ADAL" clId="{64A6D4B8-A90C-4C44-BF8D-D2BCDAA9F527}" dt="2025-05-09T16:07:07.600" v="48786" actId="20577"/>
          <ac:spMkLst>
            <pc:docMk/>
            <pc:sldMk cId="3369437853" sldId="306"/>
            <ac:spMk id="3" creationId="{65EBE777-B8AF-4E81-FF44-2241B714B40D}"/>
          </ac:spMkLst>
        </pc:spChg>
        <pc:spChg chg="add del mod">
          <ac:chgData name="Sarah Diama" userId="62dd1858-df1a-4b9f-b6e4-cc35a2e77f7c" providerId="ADAL" clId="{64A6D4B8-A90C-4C44-BF8D-D2BCDAA9F527}" dt="2025-05-09T16:07:28.069" v="48789"/>
          <ac:spMkLst>
            <pc:docMk/>
            <pc:sldMk cId="3369437853" sldId="306"/>
            <ac:spMk id="5" creationId="{D9C4B671-6688-B1A0-0D0B-3794BB69BA23}"/>
          </ac:spMkLst>
        </pc:spChg>
      </pc:sldChg>
      <pc:sldChg chg="modSp new mod modAnim modNotes">
        <pc:chgData name="Sarah Diama" userId="62dd1858-df1a-4b9f-b6e4-cc35a2e77f7c" providerId="ADAL" clId="{64A6D4B8-A90C-4C44-BF8D-D2BCDAA9F527}" dt="2025-05-06T21:11:53.416" v="46536" actId="403"/>
        <pc:sldMkLst>
          <pc:docMk/>
          <pc:sldMk cId="1987379144" sldId="307"/>
        </pc:sldMkLst>
        <pc:spChg chg="mod">
          <ac:chgData name="Sarah Diama" userId="62dd1858-df1a-4b9f-b6e4-cc35a2e77f7c" providerId="ADAL" clId="{64A6D4B8-A90C-4C44-BF8D-D2BCDAA9F527}" dt="2025-05-01T22:07:30.068" v="36489"/>
          <ac:spMkLst>
            <pc:docMk/>
            <pc:sldMk cId="1987379144" sldId="307"/>
            <ac:spMk id="2" creationId="{86174044-3D3C-0EB2-E0C3-1E5724C392F6}"/>
          </ac:spMkLst>
        </pc:spChg>
        <pc:spChg chg="mod">
          <ac:chgData name="Sarah Diama" userId="62dd1858-df1a-4b9f-b6e4-cc35a2e77f7c" providerId="ADAL" clId="{64A6D4B8-A90C-4C44-BF8D-D2BCDAA9F527}" dt="2025-05-02T18:53:42.822" v="38498" actId="404"/>
          <ac:spMkLst>
            <pc:docMk/>
            <pc:sldMk cId="1987379144" sldId="307"/>
            <ac:spMk id="3" creationId="{EA01DE3C-528D-12F7-25DA-806ABC2C2172}"/>
          </ac:spMkLst>
        </pc:spChg>
      </pc:sldChg>
      <pc:sldChg chg="addSp delSp modSp new mod ord delAnim modAnim modNotes">
        <pc:chgData name="Sarah Diama" userId="62dd1858-df1a-4b9f-b6e4-cc35a2e77f7c" providerId="ADAL" clId="{64A6D4B8-A90C-4C44-BF8D-D2BCDAA9F527}" dt="2025-05-06T20:59:11.179" v="45708" actId="6549"/>
        <pc:sldMkLst>
          <pc:docMk/>
          <pc:sldMk cId="725578538" sldId="308"/>
        </pc:sldMkLst>
        <pc:spChg chg="mod">
          <ac:chgData name="Sarah Diama" userId="62dd1858-df1a-4b9f-b6e4-cc35a2e77f7c" providerId="ADAL" clId="{64A6D4B8-A90C-4C44-BF8D-D2BCDAA9F527}" dt="2025-05-01T22:07:30.068" v="36489"/>
          <ac:spMkLst>
            <pc:docMk/>
            <pc:sldMk cId="725578538" sldId="308"/>
            <ac:spMk id="2" creationId="{104AD65B-32C2-AC8F-136F-87731E229451}"/>
          </ac:spMkLst>
        </pc:spChg>
        <pc:spChg chg="mod">
          <ac:chgData name="Sarah Diama" userId="62dd1858-df1a-4b9f-b6e4-cc35a2e77f7c" providerId="ADAL" clId="{64A6D4B8-A90C-4C44-BF8D-D2BCDAA9F527}" dt="2025-05-02T21:07:26.061" v="38532" actId="27636"/>
          <ac:spMkLst>
            <pc:docMk/>
            <pc:sldMk cId="725578538" sldId="308"/>
            <ac:spMk id="3" creationId="{B2CDE1B9-FA27-861A-C10A-C6E9E89C7D1A}"/>
          </ac:spMkLst>
        </pc:spChg>
        <pc:picChg chg="add mod">
          <ac:chgData name="Sarah Diama" userId="62dd1858-df1a-4b9f-b6e4-cc35a2e77f7c" providerId="ADAL" clId="{64A6D4B8-A90C-4C44-BF8D-D2BCDAA9F527}" dt="2025-05-02T21:07:36.181" v="38533" actId="14100"/>
          <ac:picMkLst>
            <pc:docMk/>
            <pc:sldMk cId="725578538" sldId="308"/>
            <ac:picMk id="5" creationId="{CA031792-EFC9-4CF0-107C-E7638DDBFE0F}"/>
          </ac:picMkLst>
        </pc:picChg>
      </pc:sldChg>
      <pc:sldChg chg="addSp delSp modSp new mod ord modAnim">
        <pc:chgData name="Sarah Diama" userId="62dd1858-df1a-4b9f-b6e4-cc35a2e77f7c" providerId="ADAL" clId="{64A6D4B8-A90C-4C44-BF8D-D2BCDAA9F527}" dt="2025-05-02T18:24:40.588" v="38120"/>
        <pc:sldMkLst>
          <pc:docMk/>
          <pc:sldMk cId="3878517962" sldId="309"/>
        </pc:sldMkLst>
        <pc:spChg chg="mod">
          <ac:chgData name="Sarah Diama" userId="62dd1858-df1a-4b9f-b6e4-cc35a2e77f7c" providerId="ADAL" clId="{64A6D4B8-A90C-4C44-BF8D-D2BCDAA9F527}" dt="2025-05-01T22:07:30.068" v="36489"/>
          <ac:spMkLst>
            <pc:docMk/>
            <pc:sldMk cId="3878517962" sldId="309"/>
            <ac:spMk id="2" creationId="{33791EE2-45DB-43C9-E22F-C7C560E8336B}"/>
          </ac:spMkLst>
        </pc:spChg>
        <pc:spChg chg="mod">
          <ac:chgData name="Sarah Diama" userId="62dd1858-df1a-4b9f-b6e4-cc35a2e77f7c" providerId="ADAL" clId="{64A6D4B8-A90C-4C44-BF8D-D2BCDAA9F527}" dt="2025-05-01T22:35:35.254" v="36758" actId="27636"/>
          <ac:spMkLst>
            <pc:docMk/>
            <pc:sldMk cId="3878517962" sldId="309"/>
            <ac:spMk id="3" creationId="{5FBCA36C-BBED-0A09-DA9B-9E244569FFF2}"/>
          </ac:spMkLst>
        </pc:spChg>
      </pc:sldChg>
      <pc:sldChg chg="modSp new mod">
        <pc:chgData name="Sarah Diama" userId="62dd1858-df1a-4b9f-b6e4-cc35a2e77f7c" providerId="ADAL" clId="{64A6D4B8-A90C-4C44-BF8D-D2BCDAA9F527}" dt="2025-05-01T22:29:19.682" v="36710" actId="14100"/>
        <pc:sldMkLst>
          <pc:docMk/>
          <pc:sldMk cId="1032926549" sldId="310"/>
        </pc:sldMkLst>
        <pc:spChg chg="mod">
          <ac:chgData name="Sarah Diama" userId="62dd1858-df1a-4b9f-b6e4-cc35a2e77f7c" providerId="ADAL" clId="{64A6D4B8-A90C-4C44-BF8D-D2BCDAA9F527}" dt="2025-05-01T22:07:30.068" v="36489"/>
          <ac:spMkLst>
            <pc:docMk/>
            <pc:sldMk cId="1032926549" sldId="310"/>
            <ac:spMk id="2" creationId="{CE82C241-52C7-641D-358B-65438D57F6EB}"/>
          </ac:spMkLst>
        </pc:spChg>
        <pc:spChg chg="mod">
          <ac:chgData name="Sarah Diama" userId="62dd1858-df1a-4b9f-b6e4-cc35a2e77f7c" providerId="ADAL" clId="{64A6D4B8-A90C-4C44-BF8D-D2BCDAA9F527}" dt="2025-05-01T22:29:19.682" v="36710" actId="14100"/>
          <ac:spMkLst>
            <pc:docMk/>
            <pc:sldMk cId="1032926549" sldId="310"/>
            <ac:spMk id="3" creationId="{E5D8A00B-B897-0752-57CC-1926660ABA9E}"/>
          </ac:spMkLst>
        </pc:spChg>
      </pc:sldChg>
      <pc:sldChg chg="addSp modSp new mod modAnim modNotes">
        <pc:chgData name="Sarah Diama" userId="62dd1858-df1a-4b9f-b6e4-cc35a2e77f7c" providerId="ADAL" clId="{64A6D4B8-A90C-4C44-BF8D-D2BCDAA9F527}" dt="2025-05-06T21:15:59.290" v="46807" actId="403"/>
        <pc:sldMkLst>
          <pc:docMk/>
          <pc:sldMk cId="526039981" sldId="311"/>
        </pc:sldMkLst>
        <pc:spChg chg="mod">
          <ac:chgData name="Sarah Diama" userId="62dd1858-df1a-4b9f-b6e4-cc35a2e77f7c" providerId="ADAL" clId="{64A6D4B8-A90C-4C44-BF8D-D2BCDAA9F527}" dt="2025-05-01T22:07:30.068" v="36489"/>
          <ac:spMkLst>
            <pc:docMk/>
            <pc:sldMk cId="526039981" sldId="311"/>
            <ac:spMk id="2" creationId="{829FC87D-3762-C294-2464-5F2FAD34612B}"/>
          </ac:spMkLst>
        </pc:spChg>
        <pc:spChg chg="mod">
          <ac:chgData name="Sarah Diama" userId="62dd1858-df1a-4b9f-b6e4-cc35a2e77f7c" providerId="ADAL" clId="{64A6D4B8-A90C-4C44-BF8D-D2BCDAA9F527}" dt="2025-05-02T18:04:33.055" v="38101" actId="6549"/>
          <ac:spMkLst>
            <pc:docMk/>
            <pc:sldMk cId="526039981" sldId="311"/>
            <ac:spMk id="3" creationId="{3E4D826A-1CD2-482D-5E7E-835191E8EF61}"/>
          </ac:spMkLst>
        </pc:spChg>
        <pc:picChg chg="add mod">
          <ac:chgData name="Sarah Diama" userId="62dd1858-df1a-4b9f-b6e4-cc35a2e77f7c" providerId="ADAL" clId="{64A6D4B8-A90C-4C44-BF8D-D2BCDAA9F527}" dt="2025-05-02T18:04:40.101" v="38104" actId="1076"/>
          <ac:picMkLst>
            <pc:docMk/>
            <pc:sldMk cId="526039981" sldId="311"/>
            <ac:picMk id="5" creationId="{C4C34B31-5CBF-ED61-CEBC-C1ABB8FB2739}"/>
          </ac:picMkLst>
        </pc:picChg>
      </pc:sldChg>
      <pc:sldChg chg="addSp delSp modSp new mod modAnim">
        <pc:chgData name="Sarah Diama" userId="62dd1858-df1a-4b9f-b6e4-cc35a2e77f7c" providerId="ADAL" clId="{64A6D4B8-A90C-4C44-BF8D-D2BCDAA9F527}" dt="2025-05-05T19:22:49.779" v="44907" actId="1076"/>
        <pc:sldMkLst>
          <pc:docMk/>
          <pc:sldMk cId="2397092183" sldId="312"/>
        </pc:sldMkLst>
        <pc:spChg chg="mod">
          <ac:chgData name="Sarah Diama" userId="62dd1858-df1a-4b9f-b6e4-cc35a2e77f7c" providerId="ADAL" clId="{64A6D4B8-A90C-4C44-BF8D-D2BCDAA9F527}" dt="2025-05-01T22:07:30.068" v="36489"/>
          <ac:spMkLst>
            <pc:docMk/>
            <pc:sldMk cId="2397092183" sldId="312"/>
            <ac:spMk id="2" creationId="{EE2BBDB4-A495-84A9-91C4-38558A4FC788}"/>
          </ac:spMkLst>
        </pc:spChg>
        <pc:spChg chg="mod">
          <ac:chgData name="Sarah Diama" userId="62dd1858-df1a-4b9f-b6e4-cc35a2e77f7c" providerId="ADAL" clId="{64A6D4B8-A90C-4C44-BF8D-D2BCDAA9F527}" dt="2025-05-05T19:22:46.156" v="44905" actId="14100"/>
          <ac:spMkLst>
            <pc:docMk/>
            <pc:sldMk cId="2397092183" sldId="312"/>
            <ac:spMk id="3" creationId="{2146D37A-8DB6-75C4-CD05-D6E386A7E4CE}"/>
          </ac:spMkLst>
        </pc:spChg>
        <pc:picChg chg="add mod">
          <ac:chgData name="Sarah Diama" userId="62dd1858-df1a-4b9f-b6e4-cc35a2e77f7c" providerId="ADAL" clId="{64A6D4B8-A90C-4C44-BF8D-D2BCDAA9F527}" dt="2025-05-05T19:22:47.558" v="44906" actId="1076"/>
          <ac:picMkLst>
            <pc:docMk/>
            <pc:sldMk cId="2397092183" sldId="312"/>
            <ac:picMk id="4" creationId="{DA077B68-026A-1D77-A565-5557436B08FC}"/>
          </ac:picMkLst>
        </pc:picChg>
        <pc:picChg chg="add mod">
          <ac:chgData name="Sarah Diama" userId="62dd1858-df1a-4b9f-b6e4-cc35a2e77f7c" providerId="ADAL" clId="{64A6D4B8-A90C-4C44-BF8D-D2BCDAA9F527}" dt="2025-05-05T19:22:49.779" v="44907" actId="1076"/>
          <ac:picMkLst>
            <pc:docMk/>
            <pc:sldMk cId="2397092183" sldId="312"/>
            <ac:picMk id="5" creationId="{403AE30B-755B-F6D0-5946-6534610E9366}"/>
          </ac:picMkLst>
        </pc:picChg>
      </pc:sldChg>
      <pc:sldChg chg="new del">
        <pc:chgData name="Sarah Diama" userId="62dd1858-df1a-4b9f-b6e4-cc35a2e77f7c" providerId="ADAL" clId="{64A6D4B8-A90C-4C44-BF8D-D2BCDAA9F527}" dt="2025-05-01T15:26:44.912" v="32107" actId="680"/>
        <pc:sldMkLst>
          <pc:docMk/>
          <pc:sldMk cId="1840337407" sldId="313"/>
        </pc:sldMkLst>
      </pc:sldChg>
      <pc:sldChg chg="addSp delSp modSp new del mod">
        <pc:chgData name="Sarah Diama" userId="62dd1858-df1a-4b9f-b6e4-cc35a2e77f7c" providerId="ADAL" clId="{64A6D4B8-A90C-4C44-BF8D-D2BCDAA9F527}" dt="2025-05-01T15:26:36.515" v="32105" actId="680"/>
        <pc:sldMkLst>
          <pc:docMk/>
          <pc:sldMk cId="1931151475" sldId="313"/>
        </pc:sldMkLst>
      </pc:sldChg>
      <pc:sldChg chg="addSp modSp new del mod modTransition modAnim">
        <pc:chgData name="Sarah Diama" userId="62dd1858-df1a-4b9f-b6e4-cc35a2e77f7c" providerId="ADAL" clId="{64A6D4B8-A90C-4C44-BF8D-D2BCDAA9F527}" dt="2025-05-01T22:49:36.189" v="36867" actId="2696"/>
        <pc:sldMkLst>
          <pc:docMk/>
          <pc:sldMk cId="2177694499" sldId="313"/>
        </pc:sldMkLst>
      </pc:sldChg>
      <pc:sldChg chg="addSp delSp modSp new add del mod ord modNotes">
        <pc:chgData name="Sarah Diama" userId="62dd1858-df1a-4b9f-b6e4-cc35a2e77f7c" providerId="ADAL" clId="{64A6D4B8-A90C-4C44-BF8D-D2BCDAA9F527}" dt="2025-05-01T22:52:42.632" v="36880" actId="2696"/>
        <pc:sldMkLst>
          <pc:docMk/>
          <pc:sldMk cId="164353913" sldId="314"/>
        </pc:sldMkLst>
      </pc:sldChg>
      <pc:sldChg chg="new del">
        <pc:chgData name="Sarah Diama" userId="62dd1858-df1a-4b9f-b6e4-cc35a2e77f7c" providerId="ADAL" clId="{64A6D4B8-A90C-4C44-BF8D-D2BCDAA9F527}" dt="2025-05-01T22:01:53.902" v="36459" actId="680"/>
        <pc:sldMkLst>
          <pc:docMk/>
          <pc:sldMk cId="35911248" sldId="315"/>
        </pc:sldMkLst>
      </pc:sldChg>
      <pc:sldChg chg="new del">
        <pc:chgData name="Sarah Diama" userId="62dd1858-df1a-4b9f-b6e4-cc35a2e77f7c" providerId="ADAL" clId="{64A6D4B8-A90C-4C44-BF8D-D2BCDAA9F527}" dt="2025-05-01T22:09:35.788" v="36508" actId="680"/>
        <pc:sldMkLst>
          <pc:docMk/>
          <pc:sldMk cId="1663256551" sldId="315"/>
        </pc:sldMkLst>
      </pc:sldChg>
      <pc:sldChg chg="new del">
        <pc:chgData name="Sarah Diama" userId="62dd1858-df1a-4b9f-b6e4-cc35a2e77f7c" providerId="ADAL" clId="{64A6D4B8-A90C-4C44-BF8D-D2BCDAA9F527}" dt="2025-05-01T22:09:27.072" v="36506" actId="680"/>
        <pc:sldMkLst>
          <pc:docMk/>
          <pc:sldMk cId="3139789579" sldId="315"/>
        </pc:sldMkLst>
      </pc:sldChg>
      <pc:sldChg chg="addSp delSp modSp add mod delAnim modAnim">
        <pc:chgData name="Sarah Diama" userId="62dd1858-df1a-4b9f-b6e4-cc35a2e77f7c" providerId="ADAL" clId="{64A6D4B8-A90C-4C44-BF8D-D2BCDAA9F527}" dt="2025-05-02T18:00:34.995" v="38021" actId="1076"/>
        <pc:sldMkLst>
          <pc:docMk/>
          <pc:sldMk cId="3190440459" sldId="315"/>
        </pc:sldMkLst>
        <pc:spChg chg="mod">
          <ac:chgData name="Sarah Diama" userId="62dd1858-df1a-4b9f-b6e4-cc35a2e77f7c" providerId="ADAL" clId="{64A6D4B8-A90C-4C44-BF8D-D2BCDAA9F527}" dt="2025-05-01T22:42:35.264" v="36798"/>
          <ac:spMkLst>
            <pc:docMk/>
            <pc:sldMk cId="3190440459" sldId="315"/>
            <ac:spMk id="2" creationId="{00FA638F-68A5-DFEF-8789-5AB64E6ADF5C}"/>
          </ac:spMkLst>
        </pc:spChg>
        <pc:spChg chg="mod">
          <ac:chgData name="Sarah Diama" userId="62dd1858-df1a-4b9f-b6e4-cc35a2e77f7c" providerId="ADAL" clId="{64A6D4B8-A90C-4C44-BF8D-D2BCDAA9F527}" dt="2025-05-02T05:09:33.864" v="37225" actId="403"/>
          <ac:spMkLst>
            <pc:docMk/>
            <pc:sldMk cId="3190440459" sldId="315"/>
            <ac:spMk id="3" creationId="{564D248A-AFC3-2CD1-4A25-44A08DBAF0AB}"/>
          </ac:spMkLst>
        </pc:spChg>
        <pc:picChg chg="add mod">
          <ac:chgData name="Sarah Diama" userId="62dd1858-df1a-4b9f-b6e4-cc35a2e77f7c" providerId="ADAL" clId="{64A6D4B8-A90C-4C44-BF8D-D2BCDAA9F527}" dt="2025-05-02T18:00:34.995" v="38021" actId="1076"/>
          <ac:picMkLst>
            <pc:docMk/>
            <pc:sldMk cId="3190440459" sldId="315"/>
            <ac:picMk id="4" creationId="{07C451ED-F1D0-D986-1CC8-B32AE18B9A4C}"/>
          </ac:picMkLst>
        </pc:picChg>
      </pc:sldChg>
      <pc:sldChg chg="new del">
        <pc:chgData name="Sarah Diama" userId="62dd1858-df1a-4b9f-b6e4-cc35a2e77f7c" providerId="ADAL" clId="{64A6D4B8-A90C-4C44-BF8D-D2BCDAA9F527}" dt="2025-05-01T22:10:38.339" v="36510" actId="680"/>
        <pc:sldMkLst>
          <pc:docMk/>
          <pc:sldMk cId="3955622528" sldId="315"/>
        </pc:sldMkLst>
      </pc:sldChg>
      <pc:sldChg chg="new del">
        <pc:chgData name="Sarah Diama" userId="62dd1858-df1a-4b9f-b6e4-cc35a2e77f7c" providerId="ADAL" clId="{64A6D4B8-A90C-4C44-BF8D-D2BCDAA9F527}" dt="2025-05-01T22:41:41.450" v="36792" actId="680"/>
        <pc:sldMkLst>
          <pc:docMk/>
          <pc:sldMk cId="4243935700" sldId="315"/>
        </pc:sldMkLst>
      </pc:sldChg>
      <pc:sldChg chg="addSp delSp modSp add mod ord delAnim modNotes">
        <pc:chgData name="Sarah Diama" userId="62dd1858-df1a-4b9f-b6e4-cc35a2e77f7c" providerId="ADAL" clId="{64A6D4B8-A90C-4C44-BF8D-D2BCDAA9F527}" dt="2025-05-02T17:51:10.117" v="37322"/>
        <pc:sldMkLst>
          <pc:docMk/>
          <pc:sldMk cId="439508840" sldId="316"/>
        </pc:sldMkLst>
        <pc:spChg chg="add mod">
          <ac:chgData name="Sarah Diama" userId="62dd1858-df1a-4b9f-b6e4-cc35a2e77f7c" providerId="ADAL" clId="{64A6D4B8-A90C-4C44-BF8D-D2BCDAA9F527}" dt="2025-05-01T22:45:48.632" v="36822" actId="14100"/>
          <ac:spMkLst>
            <pc:docMk/>
            <pc:sldMk cId="439508840" sldId="316"/>
            <ac:spMk id="7" creationId="{25000DA9-F37E-9FEC-EC53-FDA7484BA856}"/>
          </ac:spMkLst>
        </pc:spChg>
      </pc:sldChg>
      <pc:sldChg chg="addSp delSp modSp add mod delAnim modAnim">
        <pc:chgData name="Sarah Diama" userId="62dd1858-df1a-4b9f-b6e4-cc35a2e77f7c" providerId="ADAL" clId="{64A6D4B8-A90C-4C44-BF8D-D2BCDAA9F527}" dt="2025-05-05T20:01:26.173" v="45041" actId="20577"/>
        <pc:sldMkLst>
          <pc:docMk/>
          <pc:sldMk cId="2020812367" sldId="317"/>
        </pc:sldMkLst>
        <pc:spChg chg="add mod">
          <ac:chgData name="Sarah Diama" userId="62dd1858-df1a-4b9f-b6e4-cc35a2e77f7c" providerId="ADAL" clId="{64A6D4B8-A90C-4C44-BF8D-D2BCDAA9F527}" dt="2025-05-05T19:57:47.771" v="45030" actId="114"/>
          <ac:spMkLst>
            <pc:docMk/>
            <pc:sldMk cId="2020812367" sldId="317"/>
            <ac:spMk id="7" creationId="{581A9D95-B5F7-1B36-A8EF-45E12E8150EE}"/>
          </ac:spMkLst>
        </pc:spChg>
        <pc:spChg chg="add mod">
          <ac:chgData name="Sarah Diama" userId="62dd1858-df1a-4b9f-b6e4-cc35a2e77f7c" providerId="ADAL" clId="{64A6D4B8-A90C-4C44-BF8D-D2BCDAA9F527}" dt="2025-05-05T20:01:26.173" v="45041" actId="20577"/>
          <ac:spMkLst>
            <pc:docMk/>
            <pc:sldMk cId="2020812367" sldId="317"/>
            <ac:spMk id="12" creationId="{5B28F3E5-90FC-F10D-3624-CE387593115A}"/>
          </ac:spMkLst>
        </pc:spChg>
        <pc:picChg chg="add mod">
          <ac:chgData name="Sarah Diama" userId="62dd1858-df1a-4b9f-b6e4-cc35a2e77f7c" providerId="ADAL" clId="{64A6D4B8-A90C-4C44-BF8D-D2BCDAA9F527}" dt="2025-05-05T20:00:11.061" v="45037" actId="1076"/>
          <ac:picMkLst>
            <pc:docMk/>
            <pc:sldMk cId="2020812367" sldId="317"/>
            <ac:picMk id="10" creationId="{E63270A5-061C-131F-0856-106757AE4F58}"/>
          </ac:picMkLst>
        </pc:picChg>
      </pc:sldChg>
      <pc:sldChg chg="add modNotes">
        <pc:chgData name="Sarah Diama" userId="62dd1858-df1a-4b9f-b6e4-cc35a2e77f7c" providerId="ADAL" clId="{64A6D4B8-A90C-4C44-BF8D-D2BCDAA9F527}" dt="2025-05-06T21:04:53.333" v="46117" actId="255"/>
        <pc:sldMkLst>
          <pc:docMk/>
          <pc:sldMk cId="1119210636" sldId="318"/>
        </pc:sldMkLst>
      </pc:sldChg>
      <pc:sldChg chg="add del">
        <pc:chgData name="Sarah Diama" userId="62dd1858-df1a-4b9f-b6e4-cc35a2e77f7c" providerId="ADAL" clId="{64A6D4B8-A90C-4C44-BF8D-D2BCDAA9F527}" dt="2025-05-01T22:49:33.277" v="36866" actId="2696"/>
        <pc:sldMkLst>
          <pc:docMk/>
          <pc:sldMk cId="1312118257" sldId="318"/>
        </pc:sldMkLst>
      </pc:sldChg>
      <pc:sldChg chg="addSp delSp modSp new mod modNotes">
        <pc:chgData name="Sarah Diama" userId="62dd1858-df1a-4b9f-b6e4-cc35a2e77f7c" providerId="ADAL" clId="{64A6D4B8-A90C-4C44-BF8D-D2BCDAA9F527}" dt="2025-05-05T15:11:36.406" v="41161" actId="1076"/>
        <pc:sldMkLst>
          <pc:docMk/>
          <pc:sldMk cId="1268868957" sldId="319"/>
        </pc:sldMkLst>
        <pc:spChg chg="add mod">
          <ac:chgData name="Sarah Diama" userId="62dd1858-df1a-4b9f-b6e4-cc35a2e77f7c" providerId="ADAL" clId="{64A6D4B8-A90C-4C44-BF8D-D2BCDAA9F527}" dt="2025-05-05T15:11:36.406" v="41161" actId="1076"/>
          <ac:spMkLst>
            <pc:docMk/>
            <pc:sldMk cId="1268868957" sldId="319"/>
            <ac:spMk id="6" creationId="{563A5C97-A214-31B2-B99F-7BC0878E9B5A}"/>
          </ac:spMkLst>
        </pc:spChg>
        <pc:picChg chg="add mod">
          <ac:chgData name="Sarah Diama" userId="62dd1858-df1a-4b9f-b6e4-cc35a2e77f7c" providerId="ADAL" clId="{64A6D4B8-A90C-4C44-BF8D-D2BCDAA9F527}" dt="2025-05-05T15:09:14.718" v="41059" actId="1076"/>
          <ac:picMkLst>
            <pc:docMk/>
            <pc:sldMk cId="1268868957" sldId="319"/>
            <ac:picMk id="5" creationId="{FF0287F8-18B4-C2F5-4624-D858CFB3B257}"/>
          </ac:picMkLst>
        </pc:picChg>
      </pc:sldChg>
      <pc:sldChg chg="add del">
        <pc:chgData name="Sarah Diama" userId="62dd1858-df1a-4b9f-b6e4-cc35a2e77f7c" providerId="ADAL" clId="{64A6D4B8-A90C-4C44-BF8D-D2BCDAA9F527}" dt="2025-05-01T23:11:04.032" v="37018"/>
        <pc:sldMkLst>
          <pc:docMk/>
          <pc:sldMk cId="1495946395" sldId="319"/>
        </pc:sldMkLst>
      </pc:sldChg>
      <pc:sldChg chg="modSp new del mod">
        <pc:chgData name="Sarah Diama" userId="62dd1858-df1a-4b9f-b6e4-cc35a2e77f7c" providerId="ADAL" clId="{64A6D4B8-A90C-4C44-BF8D-D2BCDAA9F527}" dt="2025-05-05T19:27:21.399" v="44913" actId="2696"/>
        <pc:sldMkLst>
          <pc:docMk/>
          <pc:sldMk cId="3002151163" sldId="320"/>
        </pc:sldMkLst>
      </pc:sldChg>
      <pc:sldChg chg="addSp modSp new mod ord modNotes">
        <pc:chgData name="Sarah Diama" userId="62dd1858-df1a-4b9f-b6e4-cc35a2e77f7c" providerId="ADAL" clId="{64A6D4B8-A90C-4C44-BF8D-D2BCDAA9F527}" dt="2025-05-06T21:38:04.352" v="47111" actId="404"/>
        <pc:sldMkLst>
          <pc:docMk/>
          <pc:sldMk cId="1923893861" sldId="321"/>
        </pc:sldMkLst>
        <pc:spChg chg="mod">
          <ac:chgData name="Sarah Diama" userId="62dd1858-df1a-4b9f-b6e4-cc35a2e77f7c" providerId="ADAL" clId="{64A6D4B8-A90C-4C44-BF8D-D2BCDAA9F527}" dt="2025-05-02T21:36:05.658" v="38851" actId="20577"/>
          <ac:spMkLst>
            <pc:docMk/>
            <pc:sldMk cId="1923893861" sldId="321"/>
            <ac:spMk id="2" creationId="{2205D728-7339-337D-D0B5-667392B033D2}"/>
          </ac:spMkLst>
        </pc:spChg>
        <pc:spChg chg="add mod">
          <ac:chgData name="Sarah Diama" userId="62dd1858-df1a-4b9f-b6e4-cc35a2e77f7c" providerId="ADAL" clId="{64A6D4B8-A90C-4C44-BF8D-D2BCDAA9F527}" dt="2025-05-06T21:38:04.352" v="47111" actId="404"/>
          <ac:spMkLst>
            <pc:docMk/>
            <pc:sldMk cId="1923893861" sldId="321"/>
            <ac:spMk id="4" creationId="{0E8544B0-8FF9-E74C-72DC-B8D2A5AFAE8E}"/>
          </ac:spMkLst>
        </pc:spChg>
        <pc:picChg chg="add mod">
          <ac:chgData name="Sarah Diama" userId="62dd1858-df1a-4b9f-b6e4-cc35a2e77f7c" providerId="ADAL" clId="{64A6D4B8-A90C-4C44-BF8D-D2BCDAA9F527}" dt="2025-05-05T19:31:44.370" v="44921" actId="1076"/>
          <ac:picMkLst>
            <pc:docMk/>
            <pc:sldMk cId="1923893861" sldId="321"/>
            <ac:picMk id="7" creationId="{C5B4977B-5EE5-9974-CCB1-71A8BF51F973}"/>
          </ac:picMkLst>
        </pc:picChg>
      </pc:sldChg>
      <pc:sldChg chg="addSp delSp modSp new mod modAnim modNotes">
        <pc:chgData name="Sarah Diama" userId="62dd1858-df1a-4b9f-b6e4-cc35a2e77f7c" providerId="ADAL" clId="{64A6D4B8-A90C-4C44-BF8D-D2BCDAA9F527}" dt="2025-05-06T21:22:52.145" v="46883" actId="20577"/>
        <pc:sldMkLst>
          <pc:docMk/>
          <pc:sldMk cId="563983812" sldId="322"/>
        </pc:sldMkLst>
        <pc:spChg chg="mod">
          <ac:chgData name="Sarah Diama" userId="62dd1858-df1a-4b9f-b6e4-cc35a2e77f7c" providerId="ADAL" clId="{64A6D4B8-A90C-4C44-BF8D-D2BCDAA9F527}" dt="2025-05-02T21:54:33.805" v="39267" actId="20577"/>
          <ac:spMkLst>
            <pc:docMk/>
            <pc:sldMk cId="563983812" sldId="322"/>
            <ac:spMk id="2" creationId="{324EE837-8B34-C443-E97D-0CAD876B7196}"/>
          </ac:spMkLst>
        </pc:spChg>
        <pc:spChg chg="add mod">
          <ac:chgData name="Sarah Diama" userId="62dd1858-df1a-4b9f-b6e4-cc35a2e77f7c" providerId="ADAL" clId="{64A6D4B8-A90C-4C44-BF8D-D2BCDAA9F527}" dt="2025-05-06T21:22:52.145" v="46883" actId="20577"/>
          <ac:spMkLst>
            <pc:docMk/>
            <pc:sldMk cId="563983812" sldId="322"/>
            <ac:spMk id="4" creationId="{9A0DCC64-4977-A3AB-262A-E6FAEC7AD6F2}"/>
          </ac:spMkLst>
        </pc:spChg>
        <pc:spChg chg="add mod">
          <ac:chgData name="Sarah Diama" userId="62dd1858-df1a-4b9f-b6e4-cc35a2e77f7c" providerId="ADAL" clId="{64A6D4B8-A90C-4C44-BF8D-D2BCDAA9F527}" dt="2025-05-05T19:06:24.036" v="44597" actId="1076"/>
          <ac:spMkLst>
            <pc:docMk/>
            <pc:sldMk cId="563983812" sldId="322"/>
            <ac:spMk id="6" creationId="{4E3D3ED5-D35F-C5F3-7543-DAEC1FA06C1A}"/>
          </ac:spMkLst>
        </pc:spChg>
        <pc:spChg chg="add mod">
          <ac:chgData name="Sarah Diama" userId="62dd1858-df1a-4b9f-b6e4-cc35a2e77f7c" providerId="ADAL" clId="{64A6D4B8-A90C-4C44-BF8D-D2BCDAA9F527}" dt="2025-05-05T19:11:18.295" v="44697" actId="1076"/>
          <ac:spMkLst>
            <pc:docMk/>
            <pc:sldMk cId="563983812" sldId="322"/>
            <ac:spMk id="7" creationId="{E2FD001D-0BF8-16AE-C218-FD5D24E6BFC0}"/>
          </ac:spMkLst>
        </pc:spChg>
      </pc:sldChg>
      <pc:sldChg chg="addSp delSp modSp new mod modAnim modNotes">
        <pc:chgData name="Sarah Diama" userId="62dd1858-df1a-4b9f-b6e4-cc35a2e77f7c" providerId="ADAL" clId="{64A6D4B8-A90C-4C44-BF8D-D2BCDAA9F527}" dt="2025-05-06T21:21:09.276" v="46830" actId="20577"/>
        <pc:sldMkLst>
          <pc:docMk/>
          <pc:sldMk cId="4071506781" sldId="323"/>
        </pc:sldMkLst>
        <pc:spChg chg="mod">
          <ac:chgData name="Sarah Diama" userId="62dd1858-df1a-4b9f-b6e4-cc35a2e77f7c" providerId="ADAL" clId="{64A6D4B8-A90C-4C44-BF8D-D2BCDAA9F527}" dt="2025-05-05T15:35:11.812" v="41691" actId="6549"/>
          <ac:spMkLst>
            <pc:docMk/>
            <pc:sldMk cId="4071506781" sldId="323"/>
            <ac:spMk id="2" creationId="{F5F59D08-4F45-19D1-509D-22E032B3E6A6}"/>
          </ac:spMkLst>
        </pc:spChg>
        <pc:spChg chg="add mod">
          <ac:chgData name="Sarah Diama" userId="62dd1858-df1a-4b9f-b6e4-cc35a2e77f7c" providerId="ADAL" clId="{64A6D4B8-A90C-4C44-BF8D-D2BCDAA9F527}" dt="2025-05-06T21:21:09.276" v="46830" actId="20577"/>
          <ac:spMkLst>
            <pc:docMk/>
            <pc:sldMk cId="4071506781" sldId="323"/>
            <ac:spMk id="6" creationId="{594C8066-8F30-EBAC-B053-9BD5DCEFF92E}"/>
          </ac:spMkLst>
        </pc:spChg>
      </pc:sldChg>
      <pc:sldChg chg="new del">
        <pc:chgData name="Sarah Diama" userId="62dd1858-df1a-4b9f-b6e4-cc35a2e77f7c" providerId="ADAL" clId="{64A6D4B8-A90C-4C44-BF8D-D2BCDAA9F527}" dt="2025-05-05T15:41:07.226" v="42111" actId="680"/>
        <pc:sldMkLst>
          <pc:docMk/>
          <pc:sldMk cId="920152287" sldId="324"/>
        </pc:sldMkLst>
      </pc:sldChg>
      <pc:sldChg chg="new del">
        <pc:chgData name="Sarah Diama" userId="62dd1858-df1a-4b9f-b6e4-cc35a2e77f7c" providerId="ADAL" clId="{64A6D4B8-A90C-4C44-BF8D-D2BCDAA9F527}" dt="2025-05-05T15:44:01.168" v="42119" actId="680"/>
        <pc:sldMkLst>
          <pc:docMk/>
          <pc:sldMk cId="2571595622" sldId="324"/>
        </pc:sldMkLst>
      </pc:sldChg>
      <pc:sldChg chg="addSp delSp modSp new mod modAnim">
        <pc:chgData name="Sarah Diama" userId="62dd1858-df1a-4b9f-b6e4-cc35a2e77f7c" providerId="ADAL" clId="{64A6D4B8-A90C-4C44-BF8D-D2BCDAA9F527}" dt="2025-05-05T16:19:52.332" v="43247" actId="1076"/>
        <pc:sldMkLst>
          <pc:docMk/>
          <pc:sldMk cId="3839825544" sldId="324"/>
        </pc:sldMkLst>
        <pc:spChg chg="mod">
          <ac:chgData name="Sarah Diama" userId="62dd1858-df1a-4b9f-b6e4-cc35a2e77f7c" providerId="ADAL" clId="{64A6D4B8-A90C-4C44-BF8D-D2BCDAA9F527}" dt="2025-05-05T15:45:28.250" v="42156" actId="20577"/>
          <ac:spMkLst>
            <pc:docMk/>
            <pc:sldMk cId="3839825544" sldId="324"/>
            <ac:spMk id="2" creationId="{C8ABC74A-2333-DCBB-1809-60F9B0EA1B11}"/>
          </ac:spMkLst>
        </pc:spChg>
        <pc:spChg chg="add mod">
          <ac:chgData name="Sarah Diama" userId="62dd1858-df1a-4b9f-b6e4-cc35a2e77f7c" providerId="ADAL" clId="{64A6D4B8-A90C-4C44-BF8D-D2BCDAA9F527}" dt="2025-05-05T16:19:40.636" v="43245" actId="1076"/>
          <ac:spMkLst>
            <pc:docMk/>
            <pc:sldMk cId="3839825544" sldId="324"/>
            <ac:spMk id="4" creationId="{75420C9A-144F-588F-C390-8F7928D53DDC}"/>
          </ac:spMkLst>
        </pc:spChg>
        <pc:spChg chg="add mod">
          <ac:chgData name="Sarah Diama" userId="62dd1858-df1a-4b9f-b6e4-cc35a2e77f7c" providerId="ADAL" clId="{64A6D4B8-A90C-4C44-BF8D-D2BCDAA9F527}" dt="2025-05-05T16:19:52.332" v="43247" actId="1076"/>
          <ac:spMkLst>
            <pc:docMk/>
            <pc:sldMk cId="3839825544" sldId="324"/>
            <ac:spMk id="7" creationId="{E2D4798E-0578-6E24-367E-24668F08704E}"/>
          </ac:spMkLst>
        </pc:spChg>
      </pc:sldChg>
      <pc:sldChg chg="addSp modSp new del mod">
        <pc:chgData name="Sarah Diama" userId="62dd1858-df1a-4b9f-b6e4-cc35a2e77f7c" providerId="ADAL" clId="{64A6D4B8-A90C-4C44-BF8D-D2BCDAA9F527}" dt="2025-05-06T21:34:06.971" v="47037" actId="2696"/>
        <pc:sldMkLst>
          <pc:docMk/>
          <pc:sldMk cId="1125593647" sldId="325"/>
        </pc:sldMkLst>
      </pc:sldChg>
      <pc:sldChg chg="addSp modSp new del mod">
        <pc:chgData name="Sarah Diama" userId="62dd1858-df1a-4b9f-b6e4-cc35a2e77f7c" providerId="ADAL" clId="{64A6D4B8-A90C-4C44-BF8D-D2BCDAA9F527}" dt="2025-05-05T16:23:00.033" v="43248" actId="2696"/>
        <pc:sldMkLst>
          <pc:docMk/>
          <pc:sldMk cId="3872261939" sldId="325"/>
        </pc:sldMkLst>
      </pc:sldChg>
      <pc:sldMasterChg chg="addSp delSp modSp mod modSldLayout">
        <pc:chgData name="Sarah Diama" userId="62dd1858-df1a-4b9f-b6e4-cc35a2e77f7c" providerId="ADAL" clId="{64A6D4B8-A90C-4C44-BF8D-D2BCDAA9F527}" dt="2025-05-05T15:45:08.025" v="42127"/>
        <pc:sldMasterMkLst>
          <pc:docMk/>
          <pc:sldMasterMk cId="3112690619" sldId="2147483689"/>
        </pc:sldMasterMkLst>
        <pc:spChg chg="add mod">
          <ac:chgData name="Sarah Diama" userId="62dd1858-df1a-4b9f-b6e4-cc35a2e77f7c" providerId="ADAL" clId="{64A6D4B8-A90C-4C44-BF8D-D2BCDAA9F527}" dt="2025-05-02T05:22:04.532" v="37278" actId="2085"/>
          <ac:spMkLst>
            <pc:docMk/>
            <pc:sldMasterMk cId="3112690619" sldId="2147483689"/>
            <ac:spMk id="9" creationId="{F487C70E-956F-3AD9-87A1-86920605DF59}"/>
          </ac:spMkLst>
        </pc:spChg>
        <pc:picChg chg="add mod">
          <ac:chgData name="Sarah Diama" userId="62dd1858-df1a-4b9f-b6e4-cc35a2e77f7c" providerId="ADAL" clId="{64A6D4B8-A90C-4C44-BF8D-D2BCDAA9F527}" dt="2025-05-02T05:21:32.579" v="37275" actId="1076"/>
          <ac:picMkLst>
            <pc:docMk/>
            <pc:sldMasterMk cId="3112690619" sldId="2147483689"/>
            <ac:picMk id="8" creationId="{916BE162-3D24-B778-F045-F44EF76ADDB5}"/>
          </ac:picMkLst>
        </pc:picChg>
        <pc:sldLayoutChg chg="addSp modSp mod">
          <pc:chgData name="Sarah Diama" userId="62dd1858-df1a-4b9f-b6e4-cc35a2e77f7c" providerId="ADAL" clId="{64A6D4B8-A90C-4C44-BF8D-D2BCDAA9F527}" dt="2025-05-01T22:40:39.020" v="36790" actId="14100"/>
          <pc:sldLayoutMkLst>
            <pc:docMk/>
            <pc:sldMasterMk cId="3112690619" sldId="2147483689"/>
            <pc:sldLayoutMk cId="1474188469" sldId="2147483690"/>
          </pc:sldLayoutMkLst>
        </pc:sldLayoutChg>
        <pc:sldLayoutChg chg="addSp delSp modSp mod">
          <pc:chgData name="Sarah Diama" userId="62dd1858-df1a-4b9f-b6e4-cc35a2e77f7c" providerId="ADAL" clId="{64A6D4B8-A90C-4C44-BF8D-D2BCDAA9F527}" dt="2025-05-05T15:45:08.025" v="42127"/>
          <pc:sldLayoutMkLst>
            <pc:docMk/>
            <pc:sldMasterMk cId="3112690619" sldId="2147483689"/>
            <pc:sldLayoutMk cId="4129575562" sldId="2147483691"/>
          </pc:sldLayoutMkLst>
          <pc:spChg chg="mod">
            <ac:chgData name="Sarah Diama" userId="62dd1858-df1a-4b9f-b6e4-cc35a2e77f7c" providerId="ADAL" clId="{64A6D4B8-A90C-4C44-BF8D-D2BCDAA9F527}" dt="2025-05-02T05:22:50.604" v="37279" actId="2085"/>
            <ac:spMkLst>
              <pc:docMk/>
              <pc:sldMasterMk cId="3112690619" sldId="2147483689"/>
              <pc:sldLayoutMk cId="4129575562" sldId="2147483691"/>
              <ac:spMk id="2" creationId="{A3B91478-1C65-751F-3D01-EAF0914562C5}"/>
            </ac:spMkLst>
          </pc:spChg>
          <pc:spChg chg="add del mod">
            <ac:chgData name="Sarah Diama" userId="62dd1858-df1a-4b9f-b6e4-cc35a2e77f7c" providerId="ADAL" clId="{64A6D4B8-A90C-4C44-BF8D-D2BCDAA9F527}" dt="2025-05-02T05:20:27.569" v="37272" actId="692"/>
            <ac:spMkLst>
              <pc:docMk/>
              <pc:sldMasterMk cId="3112690619" sldId="2147483689"/>
              <pc:sldLayoutMk cId="4129575562" sldId="2147483691"/>
              <ac:spMk id="15" creationId="{4100932C-8AA8-B532-31BA-816D796C7387}"/>
            </ac:spMkLst>
          </pc:spChg>
        </pc:sldLayoutChg>
        <pc:sldLayoutChg chg="addSp delSp modSp mod">
          <pc:chgData name="Sarah Diama" userId="62dd1858-df1a-4b9f-b6e4-cc35a2e77f7c" providerId="ADAL" clId="{64A6D4B8-A90C-4C44-BF8D-D2BCDAA9F527}" dt="2025-05-05T15:42:04.539" v="42114"/>
          <pc:sldLayoutMkLst>
            <pc:docMk/>
            <pc:sldMasterMk cId="3112690619" sldId="2147483689"/>
            <pc:sldLayoutMk cId="3138753251" sldId="2147483725"/>
          </pc:sldLayoutMkLst>
        </pc:sldLayoutChg>
      </pc:sldMasterChg>
      <pc:sldMasterChg chg="addSp modSldLayout">
        <pc:chgData name="Sarah Diama" userId="62dd1858-df1a-4b9f-b6e4-cc35a2e77f7c" providerId="ADAL" clId="{64A6D4B8-A90C-4C44-BF8D-D2BCDAA9F527}" dt="2025-05-01T22:07:27.176" v="36487" actId="478"/>
        <pc:sldMasterMkLst>
          <pc:docMk/>
          <pc:sldMasterMk cId="2723940732" sldId="2147483726"/>
        </pc:sldMasterMkLst>
        <pc:sldLayoutChg chg="addSp delSp modSp mod">
          <pc:chgData name="Sarah Diama" userId="62dd1858-df1a-4b9f-b6e4-cc35a2e77f7c" providerId="ADAL" clId="{64A6D4B8-A90C-4C44-BF8D-D2BCDAA9F527}" dt="2025-05-01T22:07:27.176" v="36487" actId="478"/>
          <pc:sldLayoutMkLst>
            <pc:docMk/>
            <pc:sldMasterMk cId="2723940732" sldId="2147483726"/>
            <pc:sldLayoutMk cId="872280029" sldId="2147483728"/>
          </pc:sldLayoutMkLst>
        </pc:sldLayoutChg>
      </pc:sldMasterChg>
      <pc:sldMasterChg chg="new del mod addSldLayout delSldLayout">
        <pc:chgData name="Sarah Diama" userId="62dd1858-df1a-4b9f-b6e4-cc35a2e77f7c" providerId="ADAL" clId="{64A6D4B8-A90C-4C44-BF8D-D2BCDAA9F527}" dt="2025-05-01T22:02:27.552" v="36461" actId="6938"/>
        <pc:sldMasterMkLst>
          <pc:docMk/>
          <pc:sldMasterMk cId="3453203739" sldId="2147483726"/>
        </pc:sldMasterMkLst>
        <pc:sldLayoutChg chg="new del replId">
          <pc:chgData name="Sarah Diama" userId="62dd1858-df1a-4b9f-b6e4-cc35a2e77f7c" providerId="ADAL" clId="{64A6D4B8-A90C-4C44-BF8D-D2BCDAA9F527}" dt="2025-05-01T22:02:27.552" v="36461" actId="6938"/>
          <pc:sldLayoutMkLst>
            <pc:docMk/>
            <pc:sldMasterMk cId="3453203739" sldId="2147483726"/>
            <pc:sldLayoutMk cId="3218085" sldId="2147483727"/>
          </pc:sldLayoutMkLst>
        </pc:sldLayoutChg>
        <pc:sldLayoutChg chg="new del replId">
          <pc:chgData name="Sarah Diama" userId="62dd1858-df1a-4b9f-b6e4-cc35a2e77f7c" providerId="ADAL" clId="{64A6D4B8-A90C-4C44-BF8D-D2BCDAA9F527}" dt="2025-05-01T22:02:27.552" v="36461" actId="6938"/>
          <pc:sldLayoutMkLst>
            <pc:docMk/>
            <pc:sldMasterMk cId="3453203739" sldId="2147483726"/>
            <pc:sldLayoutMk cId="3616801913" sldId="2147483728"/>
          </pc:sldLayoutMkLst>
        </pc:sldLayoutChg>
        <pc:sldLayoutChg chg="new del replId">
          <pc:chgData name="Sarah Diama" userId="62dd1858-df1a-4b9f-b6e4-cc35a2e77f7c" providerId="ADAL" clId="{64A6D4B8-A90C-4C44-BF8D-D2BCDAA9F527}" dt="2025-05-01T22:02:27.552" v="36461" actId="6938"/>
          <pc:sldLayoutMkLst>
            <pc:docMk/>
            <pc:sldMasterMk cId="3453203739" sldId="2147483726"/>
            <pc:sldLayoutMk cId="2136689000" sldId="2147483729"/>
          </pc:sldLayoutMkLst>
        </pc:sldLayoutChg>
        <pc:sldLayoutChg chg="new del replId">
          <pc:chgData name="Sarah Diama" userId="62dd1858-df1a-4b9f-b6e4-cc35a2e77f7c" providerId="ADAL" clId="{64A6D4B8-A90C-4C44-BF8D-D2BCDAA9F527}" dt="2025-05-01T22:02:27.552" v="36461" actId="6938"/>
          <pc:sldLayoutMkLst>
            <pc:docMk/>
            <pc:sldMasterMk cId="3453203739" sldId="2147483726"/>
            <pc:sldLayoutMk cId="3580648955" sldId="2147483730"/>
          </pc:sldLayoutMkLst>
        </pc:sldLayoutChg>
        <pc:sldLayoutChg chg="new del replId">
          <pc:chgData name="Sarah Diama" userId="62dd1858-df1a-4b9f-b6e4-cc35a2e77f7c" providerId="ADAL" clId="{64A6D4B8-A90C-4C44-BF8D-D2BCDAA9F527}" dt="2025-05-01T22:02:27.552" v="36461" actId="6938"/>
          <pc:sldLayoutMkLst>
            <pc:docMk/>
            <pc:sldMasterMk cId="3453203739" sldId="2147483726"/>
            <pc:sldLayoutMk cId="366199301" sldId="2147483731"/>
          </pc:sldLayoutMkLst>
        </pc:sldLayoutChg>
        <pc:sldLayoutChg chg="new del replId">
          <pc:chgData name="Sarah Diama" userId="62dd1858-df1a-4b9f-b6e4-cc35a2e77f7c" providerId="ADAL" clId="{64A6D4B8-A90C-4C44-BF8D-D2BCDAA9F527}" dt="2025-05-01T22:02:27.552" v="36461" actId="6938"/>
          <pc:sldLayoutMkLst>
            <pc:docMk/>
            <pc:sldMasterMk cId="3453203739" sldId="2147483726"/>
            <pc:sldLayoutMk cId="2294991925" sldId="2147483732"/>
          </pc:sldLayoutMkLst>
        </pc:sldLayoutChg>
        <pc:sldLayoutChg chg="new del replId">
          <pc:chgData name="Sarah Diama" userId="62dd1858-df1a-4b9f-b6e4-cc35a2e77f7c" providerId="ADAL" clId="{64A6D4B8-A90C-4C44-BF8D-D2BCDAA9F527}" dt="2025-05-01T22:02:27.552" v="36461" actId="6938"/>
          <pc:sldLayoutMkLst>
            <pc:docMk/>
            <pc:sldMasterMk cId="3453203739" sldId="2147483726"/>
            <pc:sldLayoutMk cId="4151755204" sldId="2147483733"/>
          </pc:sldLayoutMkLst>
        </pc:sldLayoutChg>
        <pc:sldLayoutChg chg="new del replId">
          <pc:chgData name="Sarah Diama" userId="62dd1858-df1a-4b9f-b6e4-cc35a2e77f7c" providerId="ADAL" clId="{64A6D4B8-A90C-4C44-BF8D-D2BCDAA9F527}" dt="2025-05-01T22:02:27.552" v="36461" actId="6938"/>
          <pc:sldLayoutMkLst>
            <pc:docMk/>
            <pc:sldMasterMk cId="3453203739" sldId="2147483726"/>
            <pc:sldLayoutMk cId="3916185238" sldId="2147483734"/>
          </pc:sldLayoutMkLst>
        </pc:sldLayoutChg>
        <pc:sldLayoutChg chg="new del replId">
          <pc:chgData name="Sarah Diama" userId="62dd1858-df1a-4b9f-b6e4-cc35a2e77f7c" providerId="ADAL" clId="{64A6D4B8-A90C-4C44-BF8D-D2BCDAA9F527}" dt="2025-05-01T22:02:27.552" v="36461" actId="6938"/>
          <pc:sldLayoutMkLst>
            <pc:docMk/>
            <pc:sldMasterMk cId="3453203739" sldId="2147483726"/>
            <pc:sldLayoutMk cId="187213019" sldId="2147483735"/>
          </pc:sldLayoutMkLst>
        </pc:sldLayoutChg>
        <pc:sldLayoutChg chg="new del replId">
          <pc:chgData name="Sarah Diama" userId="62dd1858-df1a-4b9f-b6e4-cc35a2e77f7c" providerId="ADAL" clId="{64A6D4B8-A90C-4C44-BF8D-D2BCDAA9F527}" dt="2025-05-01T22:02:27.552" v="36461" actId="6938"/>
          <pc:sldLayoutMkLst>
            <pc:docMk/>
            <pc:sldMasterMk cId="3453203739" sldId="2147483726"/>
            <pc:sldLayoutMk cId="1749039537" sldId="2147483736"/>
          </pc:sldLayoutMkLst>
        </pc:sldLayoutChg>
        <pc:sldLayoutChg chg="new del replId">
          <pc:chgData name="Sarah Diama" userId="62dd1858-df1a-4b9f-b6e4-cc35a2e77f7c" providerId="ADAL" clId="{64A6D4B8-A90C-4C44-BF8D-D2BCDAA9F527}" dt="2025-05-01T22:02:27.552" v="36461" actId="6938"/>
          <pc:sldLayoutMkLst>
            <pc:docMk/>
            <pc:sldMasterMk cId="3453203739" sldId="2147483726"/>
            <pc:sldLayoutMk cId="292004227" sldId="214748373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E98D2-B1C3-B8A4-0A96-972314A3C84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20B749F-ADCC-C50B-8FE6-5558FCAAD87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3ADAC29-C819-49F8-B95B-E35797D6B5DD}" type="datetimeFigureOut">
              <a:rPr lang="en-US" smtClean="0"/>
              <a:t>5/9/2025</a:t>
            </a:fld>
            <a:endParaRPr lang="en-US"/>
          </a:p>
        </p:txBody>
      </p:sp>
      <p:sp>
        <p:nvSpPr>
          <p:cNvPr id="4" name="Footer Placeholder 3">
            <a:extLst>
              <a:ext uri="{FF2B5EF4-FFF2-40B4-BE49-F238E27FC236}">
                <a16:creationId xmlns:a16="http://schemas.microsoft.com/office/drawing/2014/main" id="{09C64CAE-D8C2-C485-ED90-F33D19AECDA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C3FAF6-6D5E-0C7F-06E5-2213936E7FF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F1A9095-CD93-4B65-ACE5-004A2E9E7BDD}" type="slidenum">
              <a:rPr lang="en-US" smtClean="0"/>
              <a:t>‹#›</a:t>
            </a:fld>
            <a:endParaRPr lang="en-US"/>
          </a:p>
        </p:txBody>
      </p:sp>
    </p:spTree>
    <p:extLst>
      <p:ext uri="{BB962C8B-B14F-4D97-AF65-F5344CB8AC3E}">
        <p14:creationId xmlns:p14="http://schemas.microsoft.com/office/powerpoint/2010/main" val="3619617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5E866B-0486-4A0D-9F52-44107BE246A8}" type="datetimeFigureOut">
              <a:rPr lang="en-US" smtClean="0"/>
              <a:t>5/9/2025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B3F098-BDA1-4691-9C05-FC0943310AB9}" type="slidenum">
              <a:rPr lang="en-US" smtClean="0"/>
              <a:t>‹#›</a:t>
            </a:fld>
            <a:endParaRPr lang="en-US"/>
          </a:p>
        </p:txBody>
      </p:sp>
    </p:spTree>
    <p:extLst>
      <p:ext uri="{BB962C8B-B14F-4D97-AF65-F5344CB8AC3E}">
        <p14:creationId xmlns:p14="http://schemas.microsoft.com/office/powerpoint/2010/main" val="3852983449"/>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1</a:t>
            </a:fld>
            <a:endParaRPr lang="en-US"/>
          </a:p>
        </p:txBody>
      </p:sp>
    </p:spTree>
    <p:extLst>
      <p:ext uri="{BB962C8B-B14F-4D97-AF65-F5344CB8AC3E}">
        <p14:creationId xmlns:p14="http://schemas.microsoft.com/office/powerpoint/2010/main" val="4256749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Qvinci is a software that allows the Archdiocese to consolidate financial data from the parishes to provide a comprehensive view of financial performance. </a:t>
            </a:r>
          </a:p>
          <a:p>
            <a:endParaRPr lang="en-US" dirty="0"/>
          </a:p>
          <a:p>
            <a:r>
              <a:rPr lang="en-US" dirty="0" err="1"/>
              <a:t>Qvinci’s</a:t>
            </a:r>
            <a:r>
              <a:rPr lang="en-US" dirty="0"/>
              <a:t> mapping of accounts enables the Archdiocese to align various accounts used by the parishes to the standardized Chart of Accounts as contained in the Parish Accounting Manual.</a:t>
            </a:r>
          </a:p>
        </p:txBody>
      </p:sp>
      <p:sp>
        <p:nvSpPr>
          <p:cNvPr id="4" name="Slide Number Placeholder 3"/>
          <p:cNvSpPr>
            <a:spLocks noGrp="1"/>
          </p:cNvSpPr>
          <p:nvPr>
            <p:ph type="sldNum" sz="quarter" idx="5"/>
          </p:nvPr>
        </p:nvSpPr>
        <p:spPr/>
        <p:txBody>
          <a:bodyPr/>
          <a:lstStyle/>
          <a:p>
            <a:fld id="{6AB3F098-BDA1-4691-9C05-FC0943310AB9}" type="slidenum">
              <a:rPr lang="en-US" smtClean="0"/>
              <a:t>10</a:t>
            </a:fld>
            <a:endParaRPr lang="en-US"/>
          </a:p>
        </p:txBody>
      </p:sp>
    </p:spTree>
    <p:extLst>
      <p:ext uri="{BB962C8B-B14F-4D97-AF65-F5344CB8AC3E}">
        <p14:creationId xmlns:p14="http://schemas.microsoft.com/office/powerpoint/2010/main" val="205164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Indirect support must be recorded in the accounting system for it to be included in the calculation.  PFS is not accepting indirect support information outside of transactions recorded in QuickBooks.</a:t>
            </a:r>
          </a:p>
        </p:txBody>
      </p:sp>
      <p:sp>
        <p:nvSpPr>
          <p:cNvPr id="4" name="Slide Number Placeholder 3"/>
          <p:cNvSpPr>
            <a:spLocks noGrp="1"/>
          </p:cNvSpPr>
          <p:nvPr>
            <p:ph type="sldNum" sz="quarter" idx="5"/>
          </p:nvPr>
        </p:nvSpPr>
        <p:spPr/>
        <p:txBody>
          <a:bodyPr/>
          <a:lstStyle/>
          <a:p>
            <a:fld id="{6AB3F098-BDA1-4691-9C05-FC0943310AB9}" type="slidenum">
              <a:rPr lang="en-US" smtClean="0"/>
              <a:t>11</a:t>
            </a:fld>
            <a:endParaRPr lang="en-US"/>
          </a:p>
        </p:txBody>
      </p:sp>
    </p:spTree>
    <p:extLst>
      <p:ext uri="{BB962C8B-B14F-4D97-AF65-F5344CB8AC3E}">
        <p14:creationId xmlns:p14="http://schemas.microsoft.com/office/powerpoint/2010/main" val="292299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3F098-BDA1-4691-9C05-FC0943310AB9}" type="slidenum">
              <a:rPr lang="en-US" smtClean="0"/>
              <a:t>12</a:t>
            </a:fld>
            <a:endParaRPr lang="en-US"/>
          </a:p>
        </p:txBody>
      </p:sp>
    </p:spTree>
    <p:extLst>
      <p:ext uri="{BB962C8B-B14F-4D97-AF65-F5344CB8AC3E}">
        <p14:creationId xmlns:p14="http://schemas.microsoft.com/office/powerpoint/2010/main" val="2190211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13</a:t>
            </a:fld>
            <a:endParaRPr lang="en-US"/>
          </a:p>
        </p:txBody>
      </p:sp>
    </p:spTree>
    <p:extLst>
      <p:ext uri="{BB962C8B-B14F-4D97-AF65-F5344CB8AC3E}">
        <p14:creationId xmlns:p14="http://schemas.microsoft.com/office/powerpoint/2010/main" val="106989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your Chart of Accounts to ensure that the account numbering conforms with the Archdiocesan numbering system</a:t>
            </a:r>
          </a:p>
        </p:txBody>
      </p:sp>
      <p:sp>
        <p:nvSpPr>
          <p:cNvPr id="4" name="Slide Number Placeholder 3"/>
          <p:cNvSpPr>
            <a:spLocks noGrp="1"/>
          </p:cNvSpPr>
          <p:nvPr>
            <p:ph type="sldNum" sz="quarter" idx="5"/>
          </p:nvPr>
        </p:nvSpPr>
        <p:spPr/>
        <p:txBody>
          <a:bodyPr/>
          <a:lstStyle/>
          <a:p>
            <a:fld id="{6AB3F098-BDA1-4691-9C05-FC0943310AB9}" type="slidenum">
              <a:rPr lang="en-US" smtClean="0"/>
              <a:t>14</a:t>
            </a:fld>
            <a:endParaRPr lang="en-US"/>
          </a:p>
        </p:txBody>
      </p:sp>
    </p:spTree>
    <p:extLst>
      <p:ext uri="{BB962C8B-B14F-4D97-AF65-F5344CB8AC3E}">
        <p14:creationId xmlns:p14="http://schemas.microsoft.com/office/powerpoint/2010/main" val="133961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15</a:t>
            </a:fld>
            <a:endParaRPr lang="en-US"/>
          </a:p>
        </p:txBody>
      </p:sp>
    </p:spTree>
    <p:extLst>
      <p:ext uri="{BB962C8B-B14F-4D97-AF65-F5344CB8AC3E}">
        <p14:creationId xmlns:p14="http://schemas.microsoft.com/office/powerpoint/2010/main" val="406377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doing the “ask” for restricted funds, it is a good practice to include a provision in case there are leftover funds after the purpose of the restriction is fulfilled.</a:t>
            </a:r>
          </a:p>
        </p:txBody>
      </p:sp>
      <p:sp>
        <p:nvSpPr>
          <p:cNvPr id="4" name="Slide Number Placeholder 3"/>
          <p:cNvSpPr>
            <a:spLocks noGrp="1"/>
          </p:cNvSpPr>
          <p:nvPr>
            <p:ph type="sldNum" sz="quarter" idx="5"/>
          </p:nvPr>
        </p:nvSpPr>
        <p:spPr/>
        <p:txBody>
          <a:bodyPr/>
          <a:lstStyle/>
          <a:p>
            <a:fld id="{6AB3F098-BDA1-4691-9C05-FC0943310AB9}" type="slidenum">
              <a:rPr lang="en-US" smtClean="0"/>
              <a:t>16</a:t>
            </a:fld>
            <a:endParaRPr lang="en-US"/>
          </a:p>
        </p:txBody>
      </p:sp>
    </p:spTree>
    <p:extLst>
      <p:ext uri="{BB962C8B-B14F-4D97-AF65-F5344CB8AC3E}">
        <p14:creationId xmlns:p14="http://schemas.microsoft.com/office/powerpoint/2010/main" val="2944725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3</a:t>
            </a:r>
            <a:r>
              <a:rPr lang="en-US" u="sng" baseline="30000" dirty="0"/>
              <a:t>rd</a:t>
            </a:r>
            <a:r>
              <a:rPr lang="en-US" u="sng" dirty="0"/>
              <a:t> Bullet:</a:t>
            </a:r>
          </a:p>
          <a:p>
            <a:endParaRPr lang="en-US" u="sng" dirty="0"/>
          </a:p>
          <a:p>
            <a:r>
              <a:rPr lang="en-US" dirty="0"/>
              <a:t>In calculating the assessment, capital expenses incurred by the parish and school reduces assessable income by the amount of capital expense up to 15% of gross assessable income.</a:t>
            </a:r>
          </a:p>
          <a:p>
            <a:endParaRPr lang="en-US" dirty="0"/>
          </a:p>
          <a:p>
            <a:r>
              <a:rPr lang="en-US" dirty="0"/>
              <a:t>PFS determines the capital expense for the FY by getting the increase in the fixed asset balance from the previous fiscal year from the comparative Balance Sheet. If there is a decrease in the fixed asset balance that may be due to the sale or disposal of the fixed asset, PFS will communicate with the parish to ensure that any capital expenses incurred for the year are appropriately included in the assessment calculation.</a:t>
            </a:r>
          </a:p>
        </p:txBody>
      </p:sp>
      <p:sp>
        <p:nvSpPr>
          <p:cNvPr id="4" name="Slide Number Placeholder 3"/>
          <p:cNvSpPr>
            <a:spLocks noGrp="1"/>
          </p:cNvSpPr>
          <p:nvPr>
            <p:ph type="sldNum" sz="quarter" idx="5"/>
          </p:nvPr>
        </p:nvSpPr>
        <p:spPr/>
        <p:txBody>
          <a:bodyPr/>
          <a:lstStyle/>
          <a:p>
            <a:fld id="{6AB3F098-BDA1-4691-9C05-FC0943310AB9}" type="slidenum">
              <a:rPr lang="en-US" smtClean="0"/>
              <a:t>17</a:t>
            </a:fld>
            <a:endParaRPr lang="en-US"/>
          </a:p>
        </p:txBody>
      </p:sp>
    </p:spTree>
    <p:extLst>
      <p:ext uri="{BB962C8B-B14F-4D97-AF65-F5344CB8AC3E}">
        <p14:creationId xmlns:p14="http://schemas.microsoft.com/office/powerpoint/2010/main" val="80205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lgn="l">
              <a:spcBef>
                <a:spcPts val="150"/>
              </a:spcBef>
              <a:spcAft>
                <a:spcPts val="450"/>
              </a:spcAft>
              <a:buFont typeface="+mj-lt"/>
              <a:buAutoNum type="arabicPeriod"/>
            </a:pPr>
            <a:r>
              <a:rPr lang="en-US" b="0" i="0" dirty="0">
                <a:solidFill>
                  <a:srgbClr val="424242"/>
                </a:solidFill>
                <a:effectLst/>
                <a:latin typeface="Segoe Sans"/>
              </a:rPr>
              <a:t>Preventing Fraud and Errors  - segregation of duties means dividing responsibilities to reduce the risk of fraud and errors.  For example, staff requests for reimbursement, the PAA approves the request, and bookkeeper records the transaction. Ensure that all transactions are properly authorized and approved.</a:t>
            </a:r>
          </a:p>
          <a:p>
            <a:pPr marL="231775" indent="-231775" algn="l">
              <a:spcBef>
                <a:spcPts val="150"/>
              </a:spcBef>
              <a:spcAft>
                <a:spcPts val="450"/>
              </a:spcAft>
              <a:buNone/>
            </a:pPr>
            <a:r>
              <a:rPr lang="en-US" b="0" i="0" dirty="0">
                <a:solidFill>
                  <a:srgbClr val="424242"/>
                </a:solidFill>
                <a:effectLst/>
                <a:latin typeface="Segoe Sans"/>
              </a:rPr>
              <a:t>2. 	Ensuring Compliance</a:t>
            </a:r>
          </a:p>
          <a:p>
            <a:pPr marL="231775" indent="-231775" algn="l">
              <a:spcBef>
                <a:spcPts val="150"/>
              </a:spcBef>
              <a:spcAft>
                <a:spcPts val="450"/>
              </a:spcAft>
              <a:buNone/>
            </a:pPr>
            <a:r>
              <a:rPr lang="en-US" dirty="0">
                <a:solidFill>
                  <a:srgbClr val="424242"/>
                </a:solidFill>
                <a:latin typeface="Segoe Sans"/>
              </a:rPr>
              <a:t>	</a:t>
            </a:r>
            <a:r>
              <a:rPr lang="en-US" b="0" i="0" dirty="0">
                <a:solidFill>
                  <a:srgbClr val="424242"/>
                </a:solidFill>
                <a:effectLst/>
                <a:latin typeface="Segoe Sans"/>
              </a:rPr>
              <a:t>- </a:t>
            </a:r>
            <a:r>
              <a:rPr lang="en-US" dirty="0">
                <a:solidFill>
                  <a:srgbClr val="424242"/>
                </a:solidFill>
                <a:latin typeface="Segoe Sans"/>
              </a:rPr>
              <a:t>regulatory compliance: </a:t>
            </a:r>
            <a:r>
              <a:rPr lang="en-US" b="0" i="0" dirty="0">
                <a:solidFill>
                  <a:srgbClr val="424242"/>
                </a:solidFill>
                <a:effectLst/>
                <a:latin typeface="Segoe Sans"/>
              </a:rPr>
              <a:t>compliance with regulations means to adhere to laws, regulations, and policies applicable to the church (for example, maintaining tax-exempt status, filing requirements for UBIT, acknowledgment for contributions of $250 or more, property tax exemption)</a:t>
            </a:r>
          </a:p>
          <a:p>
            <a:pPr marL="231775" indent="-231775" algn="l">
              <a:spcBef>
                <a:spcPts val="150"/>
              </a:spcBef>
              <a:spcAft>
                <a:spcPts val="450"/>
              </a:spcAft>
              <a:buNone/>
            </a:pPr>
            <a:r>
              <a:rPr lang="en-US" dirty="0">
                <a:solidFill>
                  <a:srgbClr val="424242"/>
                </a:solidFill>
                <a:latin typeface="Segoe Sans"/>
              </a:rPr>
              <a:t>	- </a:t>
            </a:r>
            <a:r>
              <a:rPr lang="en-US" b="0" i="0" dirty="0">
                <a:solidFill>
                  <a:srgbClr val="424242"/>
                </a:solidFill>
                <a:effectLst/>
                <a:latin typeface="Segoe Sans"/>
              </a:rPr>
              <a:t>regular training sessions </a:t>
            </a:r>
            <a:r>
              <a:rPr lang="en-US" dirty="0">
                <a:solidFill>
                  <a:srgbClr val="424242"/>
                </a:solidFill>
                <a:latin typeface="Segoe Sans"/>
              </a:rPr>
              <a:t>to ensure compliance with </a:t>
            </a:r>
            <a:r>
              <a:rPr lang="en-US" b="0" i="0" dirty="0">
                <a:solidFill>
                  <a:srgbClr val="424242"/>
                </a:solidFill>
                <a:effectLst/>
                <a:latin typeface="Segoe Sans"/>
              </a:rPr>
              <a:t>internal policies and procedures.</a:t>
            </a:r>
          </a:p>
          <a:p>
            <a:pPr marL="231775" indent="-231775" algn="l">
              <a:spcBef>
                <a:spcPts val="150"/>
              </a:spcBef>
              <a:spcAft>
                <a:spcPts val="450"/>
              </a:spcAft>
              <a:buNone/>
            </a:pPr>
            <a:r>
              <a:rPr lang="en-US" b="0" i="0" dirty="0">
                <a:solidFill>
                  <a:srgbClr val="424242"/>
                </a:solidFill>
                <a:effectLst/>
                <a:latin typeface="Segoe Sans"/>
              </a:rPr>
              <a:t>3. 	Safeguarding Assets - physical Security to protecting physical assets and sensitive information. (</a:t>
            </a:r>
            <a:r>
              <a:rPr lang="en-US" dirty="0">
                <a:solidFill>
                  <a:srgbClr val="424242"/>
                </a:solidFill>
                <a:latin typeface="Segoe Sans"/>
              </a:rPr>
              <a:t>e.g., </a:t>
            </a:r>
            <a:r>
              <a:rPr lang="en-US" b="0" i="0" dirty="0">
                <a:solidFill>
                  <a:srgbClr val="424242"/>
                </a:solidFill>
                <a:effectLst/>
                <a:latin typeface="Segoe Sans"/>
              </a:rPr>
              <a:t>use of tamper evident bags for collections; keeping collections and Scrip cards in safe); regularly monitoring and reviewing financial activities to detect and correct issues.</a:t>
            </a:r>
          </a:p>
          <a:p>
            <a:pPr marL="231775" indent="-231775" algn="l">
              <a:spcBef>
                <a:spcPts val="150"/>
              </a:spcBef>
              <a:spcAft>
                <a:spcPts val="450"/>
              </a:spcAft>
              <a:buNone/>
            </a:pPr>
            <a:r>
              <a:rPr lang="en-US" b="0" i="0" dirty="0">
                <a:solidFill>
                  <a:srgbClr val="424242"/>
                </a:solidFill>
                <a:effectLst/>
                <a:latin typeface="Segoe Sans"/>
              </a:rPr>
              <a:t>4. 	Accurate Financial Reporting - maintaining accurate and complete records of all transactions. Regularly reconciling accounts ensures accuracy of accounting records.</a:t>
            </a:r>
          </a:p>
          <a:p>
            <a:pPr marL="231775" indent="-231775" algn="l">
              <a:spcBef>
                <a:spcPts val="150"/>
              </a:spcBef>
              <a:spcAft>
                <a:spcPts val="450"/>
              </a:spcAft>
              <a:buNone/>
            </a:pPr>
            <a:r>
              <a:rPr lang="en-US" b="0" i="0" dirty="0">
                <a:solidFill>
                  <a:srgbClr val="424242"/>
                </a:solidFill>
                <a:effectLst/>
                <a:latin typeface="Segoe Sans"/>
              </a:rPr>
              <a:t>5. 	Promoting Operational Efficiency – streamlining financial processes to improve efficiency and reduce waste and utilizing technology to enhance control measures.</a:t>
            </a:r>
          </a:p>
          <a:p>
            <a:endParaRPr lang="en-US" dirty="0"/>
          </a:p>
        </p:txBody>
      </p:sp>
      <p:sp>
        <p:nvSpPr>
          <p:cNvPr id="4" name="Slide Number Placeholder 3"/>
          <p:cNvSpPr>
            <a:spLocks noGrp="1"/>
          </p:cNvSpPr>
          <p:nvPr>
            <p:ph type="sldNum" sz="quarter" idx="5"/>
          </p:nvPr>
        </p:nvSpPr>
        <p:spPr/>
        <p:txBody>
          <a:bodyPr/>
          <a:lstStyle/>
          <a:p>
            <a:fld id="{6AB3F098-BDA1-4691-9C05-FC0943310AB9}" type="slidenum">
              <a:rPr lang="en-US" smtClean="0"/>
              <a:t>18</a:t>
            </a:fld>
            <a:endParaRPr lang="en-US"/>
          </a:p>
        </p:txBody>
      </p:sp>
    </p:spTree>
    <p:extLst>
      <p:ext uri="{BB962C8B-B14F-4D97-AF65-F5344CB8AC3E}">
        <p14:creationId xmlns:p14="http://schemas.microsoft.com/office/powerpoint/2010/main" val="1852961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7FF9A-C994-E98A-3ACE-7F8785360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74D4D-11E1-B84B-310B-88E501B5F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788C4-97A7-B6AE-A1EC-F294ADB99141}"/>
              </a:ext>
            </a:extLst>
          </p:cNvPr>
          <p:cNvSpPr>
            <a:spLocks noGrp="1"/>
          </p:cNvSpPr>
          <p:nvPr>
            <p:ph type="body" idx="1"/>
          </p:nvPr>
        </p:nvSpPr>
        <p:spPr/>
        <p:txBody>
          <a:bodyPr/>
          <a:lstStyle/>
          <a:p>
            <a:r>
              <a:rPr lang="en-US" dirty="0"/>
              <a:t>Review of bank statements and reconciliations should cover items such as:</a:t>
            </a:r>
          </a:p>
          <a:p>
            <a:endParaRPr lang="en-US" dirty="0"/>
          </a:p>
          <a:p>
            <a:pPr marL="742950" marR="0" lvl="1" indent="-285750">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Unusual withdrawals, debit card activity, and Electronic Funds Transfer (EFT) or Automated Clearing House (ACH) transactions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Deposit patterns to see if they match normal operations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Large items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Normal payroll entries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Long outstanding items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Duplicate payments or unauthorized payments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buFont typeface="+mj-lt"/>
              <a:buAutoNum type="alphaLcPeriod"/>
            </a:pPr>
            <a:r>
              <a:rPr lang="en-US" dirty="0">
                <a:effectLst/>
                <a:latin typeface="Arial" panose="020B0604020202020204" pitchFamily="34" charset="0"/>
                <a:ea typeface="Times New Roman" panose="02020603050405020304" pitchFamily="18" charset="0"/>
                <a:cs typeface="Arial" panose="020B0604020202020204" pitchFamily="34" charset="0"/>
              </a:rPr>
              <a:t>Transfers in and out of an account which could be sign of theft.</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F06AFC0-64AC-D6C8-5802-A3A990192C4C}"/>
              </a:ext>
            </a:extLst>
          </p:cNvPr>
          <p:cNvSpPr>
            <a:spLocks noGrp="1"/>
          </p:cNvSpPr>
          <p:nvPr>
            <p:ph type="sldNum" sz="quarter" idx="5"/>
          </p:nvPr>
        </p:nvSpPr>
        <p:spPr/>
        <p:txBody>
          <a:bodyPr/>
          <a:lstStyle/>
          <a:p>
            <a:fld id="{6AB3F098-BDA1-4691-9C05-FC0943310AB9}" type="slidenum">
              <a:rPr lang="en-US" smtClean="0"/>
              <a:t>19</a:t>
            </a:fld>
            <a:endParaRPr lang="en-US"/>
          </a:p>
        </p:txBody>
      </p:sp>
    </p:spTree>
    <p:extLst>
      <p:ext uri="{BB962C8B-B14F-4D97-AF65-F5344CB8AC3E}">
        <p14:creationId xmlns:p14="http://schemas.microsoft.com/office/powerpoint/2010/main" val="367308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2</a:t>
            </a:fld>
            <a:endParaRPr lang="en-US"/>
          </a:p>
        </p:txBody>
      </p:sp>
    </p:spTree>
    <p:extLst>
      <p:ext uri="{BB962C8B-B14F-4D97-AF65-F5344CB8AC3E}">
        <p14:creationId xmlns:p14="http://schemas.microsoft.com/office/powerpoint/2010/main" val="2507830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8D182-0131-265A-4CB5-50D817F98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1A00D-441C-FADD-F9D0-40AEA6526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C60EB-CF7B-C9E9-99FB-9F5864B3C24B}"/>
              </a:ext>
            </a:extLst>
          </p:cNvPr>
          <p:cNvSpPr>
            <a:spLocks noGrp="1"/>
          </p:cNvSpPr>
          <p:nvPr>
            <p:ph type="body" idx="1"/>
          </p:nvPr>
        </p:nvSpPr>
        <p:spPr/>
        <p:txBody>
          <a:bodyPr/>
          <a:lstStyle/>
          <a:p>
            <a:pPr marL="231775" indent="-231775"/>
            <a:r>
              <a:rPr lang="en-US" sz="1100" dirty="0"/>
              <a:t>2.	Reviewer of bank statements and reconciliation must sign and date the statement and reconciliation</a:t>
            </a:r>
          </a:p>
          <a:p>
            <a:endParaRPr lang="en-US" sz="1100" dirty="0"/>
          </a:p>
          <a:p>
            <a:pPr marL="169863" indent="-169863"/>
            <a:r>
              <a:rPr lang="en-US" sz="1100" dirty="0"/>
              <a:t>3.	Compare register balance per the bank reconciliation and the GL balance as of bank reconciliation cutoff date</a:t>
            </a:r>
          </a:p>
          <a:p>
            <a:pPr marL="698830" lvl="1" indent="-232943">
              <a:buFont typeface="Arial" panose="020B0604020202020204" pitchFamily="34" charset="0"/>
              <a:buChar char="•"/>
            </a:pPr>
            <a:r>
              <a:rPr lang="en-US" sz="1100" dirty="0"/>
              <a:t>Items that have been cleared in previous reconciliations must not be deleted or changed in the reconciled period but adjusted through a journal entry in the current period</a:t>
            </a:r>
          </a:p>
          <a:p>
            <a:pPr marL="231775"/>
            <a:endParaRPr lang="en-US" sz="1100" dirty="0"/>
          </a:p>
          <a:p>
            <a:pPr marL="231775" indent="-231775"/>
            <a:r>
              <a:rPr lang="en-US" sz="1100" dirty="0"/>
              <a:t>4.	Long outstanding checks</a:t>
            </a:r>
          </a:p>
          <a:p>
            <a:pPr marL="698830" lvl="1" indent="-232943">
              <a:buFont typeface="Arial" panose="020B0604020202020204" pitchFamily="34" charset="0"/>
              <a:buChar char="•"/>
            </a:pPr>
            <a:r>
              <a:rPr lang="en-US" sz="1100" dirty="0"/>
              <a:t>contact payees and document attempts to contact (emails, letters, phone calls)</a:t>
            </a:r>
          </a:p>
          <a:p>
            <a:pPr marL="698830" lvl="1" indent="-232943">
              <a:buFont typeface="Arial" panose="020B0604020202020204" pitchFamily="34" charset="0"/>
              <a:buChar char="•"/>
            </a:pPr>
            <a:r>
              <a:rPr lang="en-US" sz="1100" dirty="0"/>
              <a:t>void and reissue check</a:t>
            </a:r>
          </a:p>
          <a:p>
            <a:pPr marL="698830" lvl="1" indent="-232943">
              <a:buFont typeface="Arial" panose="020B0604020202020204" pitchFamily="34" charset="0"/>
              <a:buChar char="•"/>
            </a:pPr>
            <a:r>
              <a:rPr lang="en-US" sz="1100" dirty="0"/>
              <a:t>send to Unclaimed Property – during the Parish Annual Report due August 15</a:t>
            </a:r>
          </a:p>
          <a:p>
            <a:pPr marL="8687"/>
            <a:endParaRPr lang="en-US" sz="1100" dirty="0"/>
          </a:p>
        </p:txBody>
      </p:sp>
      <p:sp>
        <p:nvSpPr>
          <p:cNvPr id="4" name="Slide Number Placeholder 3">
            <a:extLst>
              <a:ext uri="{FF2B5EF4-FFF2-40B4-BE49-F238E27FC236}">
                <a16:creationId xmlns:a16="http://schemas.microsoft.com/office/drawing/2014/main" id="{CFCC0C0F-2CD0-39F0-F331-EDCE8991913D}"/>
              </a:ext>
            </a:extLst>
          </p:cNvPr>
          <p:cNvSpPr>
            <a:spLocks noGrp="1"/>
          </p:cNvSpPr>
          <p:nvPr>
            <p:ph type="sldNum" sz="quarter" idx="5"/>
          </p:nvPr>
        </p:nvSpPr>
        <p:spPr/>
        <p:txBody>
          <a:bodyPr/>
          <a:lstStyle/>
          <a:p>
            <a:fld id="{6AB3F098-BDA1-4691-9C05-FC0943310AB9}" type="slidenum">
              <a:rPr lang="en-US" smtClean="0"/>
              <a:t>20</a:t>
            </a:fld>
            <a:endParaRPr lang="en-US"/>
          </a:p>
        </p:txBody>
      </p:sp>
    </p:spTree>
    <p:extLst>
      <p:ext uri="{BB962C8B-B14F-4D97-AF65-F5344CB8AC3E}">
        <p14:creationId xmlns:p14="http://schemas.microsoft.com/office/powerpoint/2010/main" val="1649739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a:t>
            </a:r>
            <a:r>
              <a:rPr lang="en-US" baseline="30000" dirty="0"/>
              <a:t>st</a:t>
            </a:r>
            <a:r>
              <a:rPr lang="en-US" dirty="0"/>
              <a:t> bullet</a:t>
            </a:r>
          </a:p>
          <a:p>
            <a:pPr marL="628650" lvl="1" indent="-171450">
              <a:spcAft>
                <a:spcPts val="800"/>
              </a:spcAft>
              <a:buFont typeface="Arial" panose="020B0604020202020204" pitchFamily="34" charset="0"/>
              <a:buChar char="•"/>
            </a:pPr>
            <a:r>
              <a:rPr lang="en-US" dirty="0"/>
              <a:t>Collection counters must be made up of volunteers. Parish staff may occasionally participate in the count, as long as they are not involved in the financial recordkeeping for the parish.</a:t>
            </a:r>
          </a:p>
          <a:p>
            <a:pPr marL="628650" lvl="1" indent="-171450">
              <a:spcAft>
                <a:spcPts val="800"/>
              </a:spcAft>
              <a:buFont typeface="Arial" panose="020B0604020202020204" pitchFamily="34" charset="0"/>
              <a:buChar char="•"/>
            </a:pPr>
            <a:r>
              <a:rPr lang="en-US" dirty="0"/>
              <a:t>Volunteers in a count team must not be related. Related individuals such as husband and wife may count as long as they are not in the same count team.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2</a:t>
            </a:r>
            <a:r>
              <a:rPr lang="en-US" baseline="30000" dirty="0"/>
              <a:t>nd</a:t>
            </a:r>
            <a:r>
              <a:rPr lang="en-US" dirty="0"/>
              <a:t> bullet - A volunteer must update parishioner records.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3</a:t>
            </a:r>
            <a:r>
              <a:rPr lang="en-US" baseline="30000" dirty="0"/>
              <a:t>rd</a:t>
            </a:r>
            <a:r>
              <a:rPr lang="en-US" dirty="0"/>
              <a:t> bullet – reconciling with tally sheets also allows the bookkeeper to review the proper classification of contributions received</a:t>
            </a:r>
          </a:p>
        </p:txBody>
      </p:sp>
      <p:sp>
        <p:nvSpPr>
          <p:cNvPr id="4" name="Slide Number Placeholder 3"/>
          <p:cNvSpPr>
            <a:spLocks noGrp="1"/>
          </p:cNvSpPr>
          <p:nvPr>
            <p:ph type="sldNum" sz="quarter" idx="5"/>
          </p:nvPr>
        </p:nvSpPr>
        <p:spPr/>
        <p:txBody>
          <a:bodyPr/>
          <a:lstStyle/>
          <a:p>
            <a:fld id="{6AB3F098-BDA1-4691-9C05-FC0943310AB9}" type="slidenum">
              <a:rPr lang="en-US" smtClean="0"/>
              <a:t>21</a:t>
            </a:fld>
            <a:endParaRPr lang="en-US"/>
          </a:p>
        </p:txBody>
      </p:sp>
    </p:spTree>
    <p:extLst>
      <p:ext uri="{BB962C8B-B14F-4D97-AF65-F5344CB8AC3E}">
        <p14:creationId xmlns:p14="http://schemas.microsoft.com/office/powerpoint/2010/main" val="2835612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22</a:t>
            </a:fld>
            <a:endParaRPr lang="en-US"/>
          </a:p>
        </p:txBody>
      </p:sp>
    </p:spTree>
    <p:extLst>
      <p:ext uri="{BB962C8B-B14F-4D97-AF65-F5344CB8AC3E}">
        <p14:creationId xmlns:p14="http://schemas.microsoft.com/office/powerpoint/2010/main" val="3846798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2</a:t>
            </a:r>
            <a:r>
              <a:rPr lang="en-US" sz="1100" baseline="30000" dirty="0"/>
              <a:t>nd</a:t>
            </a:r>
            <a:r>
              <a:rPr lang="en-US" sz="1100" dirty="0"/>
              <a:t> Bullet</a:t>
            </a:r>
            <a:r>
              <a:rPr lang="en-US" sz="1100" u="sng" dirty="0"/>
              <a:t>:</a:t>
            </a:r>
            <a:r>
              <a:rPr lang="en-US" sz="1100" dirty="0"/>
              <a:t>  Under accountable expense reimbursement plan, expenses will not be considered taxable income if the expenses are supported by documentation like invoices or receipts. Unsubstantiated expense will be considered taxable wages and will be included in the employee’s W-2.</a:t>
            </a:r>
            <a:endParaRPr lang="en-US" sz="1100" u="sng" dirty="0"/>
          </a:p>
        </p:txBody>
      </p:sp>
      <p:sp>
        <p:nvSpPr>
          <p:cNvPr id="4" name="Slide Number Placeholder 3"/>
          <p:cNvSpPr>
            <a:spLocks noGrp="1"/>
          </p:cNvSpPr>
          <p:nvPr>
            <p:ph type="sldNum" sz="quarter" idx="5"/>
          </p:nvPr>
        </p:nvSpPr>
        <p:spPr/>
        <p:txBody>
          <a:bodyPr/>
          <a:lstStyle/>
          <a:p>
            <a:fld id="{6AB3F098-BDA1-4691-9C05-FC0943310AB9}" type="slidenum">
              <a:rPr lang="en-US" smtClean="0"/>
              <a:t>23</a:t>
            </a:fld>
            <a:endParaRPr lang="en-US"/>
          </a:p>
        </p:txBody>
      </p:sp>
    </p:spTree>
    <p:extLst>
      <p:ext uri="{BB962C8B-B14F-4D97-AF65-F5344CB8AC3E}">
        <p14:creationId xmlns:p14="http://schemas.microsoft.com/office/powerpoint/2010/main" val="3298255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Times New Roman" panose="02020603050405020304" pitchFamily="18" charset="0"/>
                <a:cs typeface="Arial" panose="020B0604020202020204" pitchFamily="34" charset="0"/>
              </a:rPr>
              <a:t>The parish may only do wire transfers upon instruction of the pastor, priest administrator, pastoral coordinator, or other appointed pastoral leader.  </a:t>
            </a:r>
            <a:r>
              <a:rPr lang="en-US" sz="1200" u="sng" dirty="0">
                <a:effectLst/>
                <a:latin typeface="Arial" panose="020B0604020202020204" pitchFamily="34" charset="0"/>
                <a:ea typeface="Times New Roman" panose="02020603050405020304" pitchFamily="18" charset="0"/>
                <a:cs typeface="Arial" panose="020B0604020202020204" pitchFamily="34" charset="0"/>
              </a:rPr>
              <a:t>Instructions must be made through personal contact.  Instructions through e-mail or other communication other than personal contact is absolutely prohibited</a:t>
            </a:r>
            <a:r>
              <a:rPr lang="en-US" sz="1200" dirty="0">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B3F098-BDA1-4691-9C05-FC0943310AB9}" type="slidenum">
              <a:rPr lang="en-US" smtClean="0"/>
              <a:t>24</a:t>
            </a:fld>
            <a:endParaRPr lang="en-US"/>
          </a:p>
        </p:txBody>
      </p:sp>
    </p:spTree>
    <p:extLst>
      <p:ext uri="{BB962C8B-B14F-4D97-AF65-F5344CB8AC3E}">
        <p14:creationId xmlns:p14="http://schemas.microsoft.com/office/powerpoint/2010/main" val="4025175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Bullet</a:t>
            </a:r>
          </a:p>
          <a:p>
            <a:pPr marL="171450" indent="-171450">
              <a:buFont typeface="Arial" panose="020B0604020202020204" pitchFamily="34" charset="0"/>
              <a:buChar char="•"/>
            </a:pPr>
            <a:r>
              <a:rPr lang="en-US" dirty="0"/>
              <a:t>the person having budgetary responsibility for the expense (e.g., department head) should approve the expense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AB3F098-BDA1-4691-9C05-FC0943310AB9}" type="slidenum">
              <a:rPr lang="en-US" smtClean="0"/>
              <a:t>25</a:t>
            </a:fld>
            <a:endParaRPr lang="en-US"/>
          </a:p>
        </p:txBody>
      </p:sp>
    </p:spTree>
    <p:extLst>
      <p:ext uri="{BB962C8B-B14F-4D97-AF65-F5344CB8AC3E}">
        <p14:creationId xmlns:p14="http://schemas.microsoft.com/office/powerpoint/2010/main" val="4171961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Payroll review should include the following:</a:t>
            </a:r>
          </a:p>
          <a:p>
            <a:endParaRPr lang="en-US" dirty="0"/>
          </a:p>
          <a:p>
            <a:pPr marL="228600" indent="-228600">
              <a:spcAft>
                <a:spcPts val="800"/>
              </a:spcAft>
              <a:buFont typeface="+mj-lt"/>
              <a:buAutoNum type="arabicPeriod"/>
            </a:pPr>
            <a:r>
              <a:rPr lang="en-US" sz="1100" dirty="0"/>
              <a:t>Employment status</a:t>
            </a:r>
          </a:p>
          <a:p>
            <a:pPr marL="228600" indent="-228600">
              <a:spcAft>
                <a:spcPts val="800"/>
              </a:spcAft>
              <a:buFont typeface="+mj-lt"/>
              <a:buAutoNum type="arabicPeriod"/>
            </a:pPr>
            <a:r>
              <a:rPr lang="en-US" sz="1100" dirty="0"/>
              <a:t>Hours worked, especially for overtime</a:t>
            </a:r>
          </a:p>
          <a:p>
            <a:pPr marL="228600" indent="-228600">
              <a:spcAft>
                <a:spcPts val="800"/>
              </a:spcAft>
              <a:buFont typeface="+mj-lt"/>
              <a:buAutoNum type="arabicPeriod"/>
            </a:pPr>
            <a:r>
              <a:rPr lang="en-US" sz="1100" dirty="0"/>
              <a:t>Pay rates</a:t>
            </a:r>
          </a:p>
          <a:p>
            <a:pPr lvl="1" indent="-228600">
              <a:spcAft>
                <a:spcPts val="800"/>
              </a:spcAft>
              <a:buFont typeface="Arial" panose="020B0604020202020204" pitchFamily="34" charset="0"/>
              <a:buChar char="•"/>
              <a:tabLst>
                <a:tab pos="515938" algn="l"/>
              </a:tabLst>
            </a:pPr>
            <a:r>
              <a:rPr lang="en-US" sz="1100" dirty="0"/>
              <a:t>Hourly rates for non-exempt employees</a:t>
            </a:r>
          </a:p>
          <a:p>
            <a:pPr lvl="1" indent="-228600">
              <a:spcAft>
                <a:spcPts val="800"/>
              </a:spcAft>
              <a:buFont typeface="Arial" panose="020B0604020202020204" pitchFamily="34" charset="0"/>
              <a:buChar char="•"/>
              <a:tabLst>
                <a:tab pos="515938" algn="l"/>
              </a:tabLst>
            </a:pPr>
            <a:r>
              <a:rPr lang="en-US" sz="1100" dirty="0"/>
              <a:t>Salaries for exempt employees</a:t>
            </a:r>
          </a:p>
          <a:p>
            <a:pPr lvl="1" indent="-228600">
              <a:spcAft>
                <a:spcPts val="800"/>
              </a:spcAft>
              <a:buFont typeface="Arial" panose="020B0604020202020204" pitchFamily="34" charset="0"/>
              <a:buChar char="•"/>
              <a:tabLst>
                <a:tab pos="515938" algn="l"/>
              </a:tabLst>
            </a:pPr>
            <a:r>
              <a:rPr lang="en-US" sz="1100" dirty="0"/>
              <a:t>Pay rate changes or adjustments</a:t>
            </a:r>
          </a:p>
          <a:p>
            <a:pPr marL="228600" indent="-228600">
              <a:spcAft>
                <a:spcPts val="800"/>
              </a:spcAft>
              <a:buFont typeface="+mj-lt"/>
              <a:buAutoNum type="arabicPeriod"/>
              <a:tabLst>
                <a:tab pos="515938" algn="l"/>
              </a:tabLst>
            </a:pPr>
            <a:r>
              <a:rPr lang="en-US" sz="1100" dirty="0"/>
              <a:t>Deductions, especially benefit elections for the new fiscal year and for any new employee hired during the year</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6AB3F098-BDA1-4691-9C05-FC0943310AB9}" type="slidenum">
              <a:rPr lang="en-US" smtClean="0"/>
              <a:t>26</a:t>
            </a:fld>
            <a:endParaRPr lang="en-US"/>
          </a:p>
        </p:txBody>
      </p:sp>
    </p:spTree>
    <p:extLst>
      <p:ext uri="{BB962C8B-B14F-4D97-AF65-F5344CB8AC3E}">
        <p14:creationId xmlns:p14="http://schemas.microsoft.com/office/powerpoint/2010/main" val="3161931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SECA is Self Employment Contributions Act – pay both employer and employee share of the FICA which funds Social Security and Medicare Programs</a:t>
            </a:r>
          </a:p>
          <a:p>
            <a:endParaRPr lang="en-US" sz="1100" dirty="0"/>
          </a:p>
          <a:p>
            <a:r>
              <a:rPr lang="en-US" sz="1100" dirty="0"/>
              <a:t>The SE tax is the equivalent of the social security and </a:t>
            </a:r>
            <a:r>
              <a:rPr lang="en-US" sz="1100" dirty="0" err="1"/>
              <a:t>medicare</a:t>
            </a:r>
            <a:r>
              <a:rPr lang="en-US" sz="1100" dirty="0"/>
              <a:t> taxes, or FICA, for lay employees</a:t>
            </a:r>
          </a:p>
        </p:txBody>
      </p:sp>
      <p:sp>
        <p:nvSpPr>
          <p:cNvPr id="4" name="Slide Number Placeholder 3"/>
          <p:cNvSpPr>
            <a:spLocks noGrp="1"/>
          </p:cNvSpPr>
          <p:nvPr>
            <p:ph type="sldNum" sz="quarter" idx="5"/>
          </p:nvPr>
        </p:nvSpPr>
        <p:spPr/>
        <p:txBody>
          <a:bodyPr/>
          <a:lstStyle/>
          <a:p>
            <a:fld id="{6AB3F098-BDA1-4691-9C05-FC0943310AB9}" type="slidenum">
              <a:rPr lang="en-US" smtClean="0"/>
              <a:t>27</a:t>
            </a:fld>
            <a:endParaRPr lang="en-US"/>
          </a:p>
        </p:txBody>
      </p:sp>
    </p:spTree>
    <p:extLst>
      <p:ext uri="{BB962C8B-B14F-4D97-AF65-F5344CB8AC3E}">
        <p14:creationId xmlns:p14="http://schemas.microsoft.com/office/powerpoint/2010/main" val="652817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Priests’ Continuing Education Account was approved by the Presbyteral Council in July 1994</a:t>
            </a:r>
          </a:p>
          <a:p>
            <a:endParaRPr lang="en-US" sz="1200" dirty="0"/>
          </a:p>
          <a:p>
            <a:r>
              <a:rPr lang="en-US" sz="1200" dirty="0"/>
              <a:t>The Deacons’ Continuing Formation Account was promulgated by the Archbishop in August 2000.</a:t>
            </a:r>
          </a:p>
        </p:txBody>
      </p:sp>
      <p:sp>
        <p:nvSpPr>
          <p:cNvPr id="4" name="Slide Number Placeholder 3"/>
          <p:cNvSpPr>
            <a:spLocks noGrp="1"/>
          </p:cNvSpPr>
          <p:nvPr>
            <p:ph type="sldNum" sz="quarter" idx="5"/>
          </p:nvPr>
        </p:nvSpPr>
        <p:spPr/>
        <p:txBody>
          <a:bodyPr/>
          <a:lstStyle/>
          <a:p>
            <a:fld id="{6AB3F098-BDA1-4691-9C05-FC0943310AB9}" type="slidenum">
              <a:rPr lang="en-US" smtClean="0"/>
              <a:t>28</a:t>
            </a:fld>
            <a:endParaRPr lang="en-US"/>
          </a:p>
        </p:txBody>
      </p:sp>
    </p:spTree>
    <p:extLst>
      <p:ext uri="{BB962C8B-B14F-4D97-AF65-F5344CB8AC3E}">
        <p14:creationId xmlns:p14="http://schemas.microsoft.com/office/powerpoint/2010/main" val="4110908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Backup withholding</a:t>
            </a:r>
          </a:p>
          <a:p>
            <a:endParaRPr lang="en-US" sz="1200" dirty="0"/>
          </a:p>
          <a:p>
            <a:pPr marL="171450" indent="-171450">
              <a:lnSpc>
                <a:spcPct val="150000"/>
              </a:lnSpc>
              <a:buFont typeface="Arial" panose="020B0604020202020204" pitchFamily="34" charset="0"/>
              <a:buChar char="•"/>
            </a:pPr>
            <a:r>
              <a:rPr lang="en-US" sz="1200" dirty="0"/>
              <a:t>Report withholding using IRS Form 945 – Annual Return of Withheld Federal Income Tax</a:t>
            </a:r>
          </a:p>
          <a:p>
            <a:pPr marL="171450" indent="-171450">
              <a:lnSpc>
                <a:spcPct val="150000"/>
              </a:lnSpc>
              <a:buFont typeface="Arial" panose="020B0604020202020204" pitchFamily="34" charset="0"/>
              <a:buChar char="•"/>
            </a:pPr>
            <a:r>
              <a:rPr lang="en-US" sz="1200" dirty="0"/>
              <a:t>Deposit withheld amount through the Electronic Federal Tax payment System (EFTPS) or by </a:t>
            </a:r>
            <a:r>
              <a:rPr lang="en-US" sz="1200" dirty="0" err="1"/>
              <a:t>maling</a:t>
            </a:r>
            <a:r>
              <a:rPr lang="en-US" sz="1200" dirty="0"/>
              <a:t> a check with a deposit coupon</a:t>
            </a:r>
          </a:p>
          <a:p>
            <a:pPr marL="171450" indent="-171450">
              <a:lnSpc>
                <a:spcPct val="150000"/>
              </a:lnSpc>
              <a:buFont typeface="Arial" panose="020B0604020202020204" pitchFamily="34" charset="0"/>
              <a:buChar char="•"/>
            </a:pPr>
            <a:r>
              <a:rPr lang="en-US" sz="1200" dirty="0"/>
              <a:t>File form 945 by January 31 of the year following the year in which the taxes were withheld</a:t>
            </a:r>
          </a:p>
        </p:txBody>
      </p:sp>
      <p:sp>
        <p:nvSpPr>
          <p:cNvPr id="4" name="Slide Number Placeholder 3"/>
          <p:cNvSpPr>
            <a:spLocks noGrp="1"/>
          </p:cNvSpPr>
          <p:nvPr>
            <p:ph type="sldNum" sz="quarter" idx="5"/>
          </p:nvPr>
        </p:nvSpPr>
        <p:spPr/>
        <p:txBody>
          <a:bodyPr/>
          <a:lstStyle/>
          <a:p>
            <a:fld id="{6AB3F098-BDA1-4691-9C05-FC0943310AB9}" type="slidenum">
              <a:rPr lang="en-US" smtClean="0"/>
              <a:t>29</a:t>
            </a:fld>
            <a:endParaRPr lang="en-US"/>
          </a:p>
        </p:txBody>
      </p:sp>
    </p:spTree>
    <p:extLst>
      <p:ext uri="{BB962C8B-B14F-4D97-AF65-F5344CB8AC3E}">
        <p14:creationId xmlns:p14="http://schemas.microsoft.com/office/powerpoint/2010/main" val="132389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03BB4-A331-62CB-0C9D-4CF850469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40D8A-79B9-EA8E-8752-9C72564B6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0026A-DA86-614F-C6BA-627954D021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C37D1E-DCDE-81D8-6246-AC96F3E1011B}"/>
              </a:ext>
            </a:extLst>
          </p:cNvPr>
          <p:cNvSpPr>
            <a:spLocks noGrp="1"/>
          </p:cNvSpPr>
          <p:nvPr>
            <p:ph type="sldNum" sz="quarter" idx="5"/>
          </p:nvPr>
        </p:nvSpPr>
        <p:spPr/>
        <p:txBody>
          <a:bodyPr/>
          <a:lstStyle/>
          <a:p>
            <a:fld id="{6AB3F098-BDA1-4691-9C05-FC0943310AB9}" type="slidenum">
              <a:rPr lang="en-US" smtClean="0"/>
              <a:t>3</a:t>
            </a:fld>
            <a:endParaRPr lang="en-US"/>
          </a:p>
        </p:txBody>
      </p:sp>
    </p:spTree>
    <p:extLst>
      <p:ext uri="{BB962C8B-B14F-4D97-AF65-F5344CB8AC3E}">
        <p14:creationId xmlns:p14="http://schemas.microsoft.com/office/powerpoint/2010/main" val="3771890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30</a:t>
            </a:fld>
            <a:endParaRPr lang="en-US"/>
          </a:p>
        </p:txBody>
      </p:sp>
    </p:spTree>
    <p:extLst>
      <p:ext uri="{BB962C8B-B14F-4D97-AF65-F5344CB8AC3E}">
        <p14:creationId xmlns:p14="http://schemas.microsoft.com/office/powerpoint/2010/main" val="3898588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Due diligence involves contacting owners by sending a due diligence letter or email to the last known address of the owner</a:t>
            </a:r>
          </a:p>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5"/>
          </p:nvPr>
        </p:nvSpPr>
        <p:spPr/>
        <p:txBody>
          <a:bodyPr/>
          <a:lstStyle/>
          <a:p>
            <a:fld id="{6AB3F098-BDA1-4691-9C05-FC0943310AB9}" type="slidenum">
              <a:rPr lang="en-US" smtClean="0"/>
              <a:t>31</a:t>
            </a:fld>
            <a:endParaRPr lang="en-US"/>
          </a:p>
        </p:txBody>
      </p:sp>
    </p:spTree>
    <p:extLst>
      <p:ext uri="{BB962C8B-B14F-4D97-AF65-F5344CB8AC3E}">
        <p14:creationId xmlns:p14="http://schemas.microsoft.com/office/powerpoint/2010/main" val="1038751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19004"/>
          </a:xfrm>
        </p:spPr>
        <p:txBody>
          <a:bodyPr/>
          <a:lstStyle/>
          <a:p>
            <a:pPr algn="l">
              <a:lnSpc>
                <a:spcPts val="2400"/>
              </a:lnSpc>
              <a:spcBef>
                <a:spcPts val="150"/>
              </a:spcBef>
              <a:spcAft>
                <a:spcPts val="450"/>
              </a:spcAft>
              <a:buNone/>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Budget Development</a:t>
            </a:r>
          </a:p>
          <a:p>
            <a:pPr algn="l">
              <a:spcAft>
                <a:spcPts val="600"/>
              </a:spcAft>
              <a:buFont typeface="+mj-lt"/>
              <a:buAutoNum type="arabicPeriod"/>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Data Collection: Bookkeepers gather historical financial data, including income, expenses, and cash flow, to provide a foundation for the budget.</a:t>
            </a:r>
          </a:p>
          <a:p>
            <a:pPr algn="l">
              <a:spcAft>
                <a:spcPts val="600"/>
              </a:spcAft>
              <a:buFont typeface="+mj-lt"/>
              <a:buAutoNum type="arabicPeriod"/>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Analysis: They analyze past financial performance to identify trends and areas for improvement, helping to set realistic budget targets.</a:t>
            </a:r>
          </a:p>
          <a:p>
            <a:pPr algn="l">
              <a:spcAft>
                <a:spcPts val="600"/>
              </a:spcAft>
              <a:buFont typeface="+mj-lt"/>
              <a:buAutoNum type="arabicPeriod"/>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Collaboration: Bookkeepers work with management and other departments to understand their financial needs and goals, ensuring the budget aligns with overall business objectives.</a:t>
            </a:r>
          </a:p>
          <a:p>
            <a:pPr algn="l">
              <a:lnSpc>
                <a:spcPts val="2400"/>
              </a:lnSpc>
              <a:spcBef>
                <a:spcPts val="150"/>
              </a:spcBef>
              <a:spcAft>
                <a:spcPts val="450"/>
              </a:spcAft>
              <a:buNone/>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Budget Implementation</a:t>
            </a:r>
          </a:p>
          <a:p>
            <a:pPr algn="l">
              <a:spcAft>
                <a:spcPts val="600"/>
              </a:spcAft>
              <a:buFont typeface="+mj-lt"/>
              <a:buAutoNum type="arabicPeriod"/>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Record Keeping: They ensure all financial transactions are accurately recorded in the accounting system, maintaining detailed documentation for future reference.</a:t>
            </a:r>
          </a:p>
          <a:p>
            <a:pPr algn="l">
              <a:spcAft>
                <a:spcPts val="600"/>
              </a:spcAft>
              <a:buFont typeface="+mj-lt"/>
              <a:buAutoNum type="arabicPeriod"/>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Monitoring: Bookkeepers track actual income and expenses against the budget, identifying variances and providing timely updates to management.</a:t>
            </a:r>
          </a:p>
          <a:p>
            <a:pPr algn="l">
              <a:spcAft>
                <a:spcPts val="600"/>
              </a:spcAft>
              <a:buFont typeface="+mj-lt"/>
              <a:buAutoNum type="arabicPeriod"/>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Compliance: They ensure that spending adheres to the budget and financial policies, helping to prevent overspending and financial mismanagement.</a:t>
            </a:r>
          </a:p>
          <a:p>
            <a:pPr algn="l">
              <a:lnSpc>
                <a:spcPts val="2400"/>
              </a:lnSpc>
              <a:spcBef>
                <a:spcPts val="150"/>
              </a:spcBef>
              <a:spcAft>
                <a:spcPts val="450"/>
              </a:spcAft>
              <a:buNone/>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Budget Reporting</a:t>
            </a:r>
          </a:p>
          <a:p>
            <a:pPr algn="l">
              <a:spcAft>
                <a:spcPts val="600"/>
              </a:spcAft>
              <a:buFont typeface="+mj-lt"/>
              <a:buAutoNum type="arabicPeriod"/>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Preparation: Bookkeepers prepare regular financial reports, including budget vs. actual comparisons, to provide insights into financial performance.</a:t>
            </a:r>
          </a:p>
          <a:p>
            <a:pPr algn="l">
              <a:spcAft>
                <a:spcPts val="600"/>
              </a:spcAft>
              <a:buFont typeface="+mj-lt"/>
              <a:buAutoNum type="arabicPeriod"/>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Analysis: They analyze the reports to identify significant variances and their causes, offering recommendations for corrective actions.</a:t>
            </a:r>
          </a:p>
          <a:p>
            <a:pPr algn="l">
              <a:spcAft>
                <a:spcPts val="600"/>
              </a:spcAft>
              <a:buFont typeface="+mj-lt"/>
              <a:buAutoNum type="arabicPeriod"/>
            </a:pPr>
            <a:r>
              <a:rPr lang="en-US" sz="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Communication: Bookkeepers present the financial reports to management and stakeholders, explaining the financial status and implications for future planning</a:t>
            </a:r>
          </a:p>
          <a:p>
            <a:endParaRPr lang="en-US" dirty="0"/>
          </a:p>
        </p:txBody>
      </p:sp>
      <p:sp>
        <p:nvSpPr>
          <p:cNvPr id="4" name="Slide Number Placeholder 3"/>
          <p:cNvSpPr>
            <a:spLocks noGrp="1"/>
          </p:cNvSpPr>
          <p:nvPr>
            <p:ph type="sldNum" sz="quarter" idx="5"/>
          </p:nvPr>
        </p:nvSpPr>
        <p:spPr/>
        <p:txBody>
          <a:bodyPr/>
          <a:lstStyle/>
          <a:p>
            <a:fld id="{6AB3F098-BDA1-4691-9C05-FC0943310AB9}" type="slidenum">
              <a:rPr lang="en-US" smtClean="0"/>
              <a:t>32</a:t>
            </a:fld>
            <a:endParaRPr lang="en-US"/>
          </a:p>
        </p:txBody>
      </p:sp>
    </p:spTree>
    <p:extLst>
      <p:ext uri="{BB962C8B-B14F-4D97-AF65-F5344CB8AC3E}">
        <p14:creationId xmlns:p14="http://schemas.microsoft.com/office/powerpoint/2010/main" val="2106679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62050"/>
            <a:ext cx="5575300" cy="3136900"/>
          </a:xfrm>
        </p:spPr>
      </p:sp>
      <p:sp>
        <p:nvSpPr>
          <p:cNvPr id="3" name="Notes Placeholder 2"/>
          <p:cNvSpPr>
            <a:spLocks noGrp="1"/>
          </p:cNvSpPr>
          <p:nvPr>
            <p:ph type="body" idx="1"/>
          </p:nvPr>
        </p:nvSpPr>
        <p:spPr>
          <a:xfrm>
            <a:off x="701040" y="4473892"/>
            <a:ext cx="5608320" cy="4164270"/>
          </a:xfrm>
        </p:spPr>
        <p:txBody>
          <a:bodyPr/>
          <a:lstStyle/>
          <a:p>
            <a:r>
              <a:rPr lang="en-US" sz="1050" u="sng" dirty="0"/>
              <a:t>Tax-Deductible Donations</a:t>
            </a:r>
          </a:p>
          <a:p>
            <a:endParaRPr lang="en-US" sz="1050" dirty="0"/>
          </a:p>
          <a:p>
            <a:r>
              <a:rPr lang="en-US" sz="1050" dirty="0"/>
              <a:t>5. QCD allows individuals aged 70 ½ or older to donate up to $100,000 per year directly from their IRA to a qualified charity. Donor informs their IRA administrator that they with to make a QCD. The distribution must be made </a:t>
            </a:r>
            <a:r>
              <a:rPr lang="en-US" sz="1050" u="sng" dirty="0"/>
              <a:t>directly </a:t>
            </a:r>
            <a:r>
              <a:rPr lang="en-US" sz="1050" dirty="0"/>
              <a:t>from the donor’s IRA to the charity. An electronic payment or check made payable to the IRA owner does </a:t>
            </a:r>
            <a:r>
              <a:rPr lang="en-US" sz="1050" u="sng" dirty="0"/>
              <a:t>not</a:t>
            </a:r>
            <a:r>
              <a:rPr lang="en-US" sz="1050" dirty="0"/>
              <a:t> qualify as a QCD.</a:t>
            </a:r>
          </a:p>
          <a:p>
            <a:endParaRPr lang="en-US" sz="1050" dirty="0"/>
          </a:p>
          <a:p>
            <a:r>
              <a:rPr lang="en-US" sz="1050" u="sng" dirty="0"/>
              <a:t>Non-Deductible Contributions</a:t>
            </a:r>
          </a:p>
          <a:p>
            <a:endParaRPr lang="en-US" sz="1050" dirty="0"/>
          </a:p>
          <a:p>
            <a:pPr marL="228600" indent="-228600">
              <a:buAutoNum type="arabicPeriod"/>
            </a:pPr>
            <a:r>
              <a:rPr lang="en-US" sz="1050" dirty="0"/>
              <a:t>Donation made by a parishioner either directly to the pastor or through the church is not deductible (since the church is directed to give the contribution to the pastor and does not unconditional control over the funds).</a:t>
            </a:r>
          </a:p>
          <a:p>
            <a:endParaRPr lang="en-US" sz="1050" dirty="0"/>
          </a:p>
          <a:p>
            <a:pPr marL="228600" indent="-228600">
              <a:buAutoNum type="arabicPeriod" startAt="3"/>
            </a:pPr>
            <a:r>
              <a:rPr lang="en-US" sz="1050" b="1" dirty="0"/>
              <a:t>If a parishioner asks for tax donation letter for services, do not recommend that you pay the parishioner, then ask the parishioner to donate it back to the church. This does not result to any tax advantage to the parishioner since the deduction is offset by inclusion of the same amount as income. He may even be worse off if he is not itemizing his deductions since the income is included but there is no offsetting deduction. </a:t>
            </a:r>
          </a:p>
          <a:p>
            <a:pPr marL="228600" indent="-228600">
              <a:buAutoNum type="arabicPeriod" startAt="3"/>
            </a:pPr>
            <a:endParaRPr lang="en-US" sz="1050" b="1" dirty="0"/>
          </a:p>
          <a:p>
            <a:pPr marL="231775"/>
            <a:r>
              <a:rPr lang="en-US" sz="1050" b="1" dirty="0"/>
              <a:t>The same is true for gambling winnings that the winner does not claim but instead wants a tax donation letter. </a:t>
            </a:r>
          </a:p>
          <a:p>
            <a:endParaRPr lang="en-US" sz="1050" dirty="0"/>
          </a:p>
          <a:p>
            <a:pPr marL="231775"/>
            <a:r>
              <a:rPr lang="en-US" sz="1050" dirty="0"/>
              <a:t>However, unreimbursed expenses such as transportation expenses or materials and supplies used for the charitable purpose may be deductible.</a:t>
            </a:r>
          </a:p>
          <a:p>
            <a:endParaRPr lang="en-US" dirty="0">
              <a:highlight>
                <a:srgbClr val="FFFF00"/>
              </a:highlight>
            </a:endParaRP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AB3F098-BDA1-4691-9C05-FC0943310AB9}" type="slidenum">
              <a:rPr lang="en-US" smtClean="0"/>
              <a:t>33</a:t>
            </a:fld>
            <a:endParaRPr lang="en-US"/>
          </a:p>
        </p:txBody>
      </p:sp>
    </p:spTree>
    <p:extLst>
      <p:ext uri="{BB962C8B-B14F-4D97-AF65-F5344CB8AC3E}">
        <p14:creationId xmlns:p14="http://schemas.microsoft.com/office/powerpoint/2010/main" val="3240009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61546"/>
          </a:xfrm>
        </p:spPr>
        <p:txBody>
          <a:bodyPr/>
          <a:lstStyle/>
          <a:p>
            <a:r>
              <a:rPr lang="en-US" sz="1200" dirty="0"/>
              <a:t>2. Cash Contributions</a:t>
            </a:r>
          </a:p>
          <a:p>
            <a:pPr algn="l">
              <a:spcBef>
                <a:spcPts val="750"/>
              </a:spcBef>
              <a:spcAft>
                <a:spcPts val="750"/>
              </a:spcAft>
              <a:buFont typeface="Arial" panose="020B0604020202020204" pitchFamily="34" charset="0"/>
              <a:buChar char="•"/>
            </a:pPr>
            <a:r>
              <a:rPr lang="en-US" sz="1200" i="0" u="sng" dirty="0">
                <a:solidFill>
                  <a:srgbClr val="242424"/>
                </a:solidFill>
                <a:effectLst/>
                <a:latin typeface="Segoe UI" panose="020B0502040204020203" pitchFamily="34" charset="0"/>
              </a:rPr>
              <a:t>Postdated Check: </a:t>
            </a:r>
            <a:r>
              <a:rPr lang="en-US" sz="1200" b="0" i="0" dirty="0">
                <a:solidFill>
                  <a:srgbClr val="242424"/>
                </a:solidFill>
                <a:effectLst/>
                <a:latin typeface="Segoe UI" panose="020B0502040204020203" pitchFamily="34" charset="0"/>
              </a:rPr>
              <a:t>If you write a check on December 31, 2025, but postdate it to January 5, 2026, the donation is deductible in 2026, not 2025, even if the check was dropped in the basket on December 31, 2026</a:t>
            </a:r>
          </a:p>
          <a:p>
            <a:pPr algn="l">
              <a:spcBef>
                <a:spcPts val="750"/>
              </a:spcBef>
              <a:spcAft>
                <a:spcPts val="750"/>
              </a:spcAft>
              <a:buFont typeface="Arial" panose="020B0604020202020204" pitchFamily="34" charset="0"/>
              <a:buChar char="•"/>
            </a:pPr>
            <a:r>
              <a:rPr lang="en-US" sz="1200" u="sng" dirty="0">
                <a:solidFill>
                  <a:srgbClr val="242424"/>
                </a:solidFill>
                <a:latin typeface="Segoe UI" panose="020B0502040204020203" pitchFamily="34" charset="0"/>
              </a:rPr>
              <a:t>Predated Check:</a:t>
            </a:r>
            <a:r>
              <a:rPr lang="en-US" sz="1200" dirty="0">
                <a:solidFill>
                  <a:srgbClr val="242424"/>
                </a:solidFill>
                <a:latin typeface="Segoe UI" panose="020B0502040204020203" pitchFamily="34" charset="0"/>
              </a:rPr>
              <a:t> If you deliver the check dated December 31, 2025 on January 1, 2026, it is a 2026 donation since it was delivered during that year.</a:t>
            </a:r>
            <a:endParaRPr lang="en-US" sz="1200" b="0" i="0" u="sng" dirty="0">
              <a:solidFill>
                <a:srgbClr val="242424"/>
              </a:solidFill>
              <a:effectLst/>
              <a:latin typeface="Segoe UI" panose="020B0502040204020203" pitchFamily="34" charset="0"/>
            </a:endParaRPr>
          </a:p>
          <a:p>
            <a:pPr algn="l">
              <a:spcBef>
                <a:spcPts val="750"/>
              </a:spcBef>
              <a:spcAft>
                <a:spcPts val="750"/>
              </a:spcAft>
              <a:buFont typeface="Arial" panose="020B0604020202020204" pitchFamily="34" charset="0"/>
              <a:buChar char="•"/>
            </a:pPr>
            <a:r>
              <a:rPr lang="en-US" sz="1200" i="0" u="sng" dirty="0">
                <a:solidFill>
                  <a:srgbClr val="242424"/>
                </a:solidFill>
                <a:effectLst/>
                <a:latin typeface="Segoe UI" panose="020B0502040204020203" pitchFamily="34" charset="0"/>
              </a:rPr>
              <a:t>Regular Check: </a:t>
            </a:r>
            <a:r>
              <a:rPr lang="en-US" sz="1200" b="0" i="0" dirty="0">
                <a:solidFill>
                  <a:srgbClr val="242424"/>
                </a:solidFill>
                <a:effectLst/>
                <a:latin typeface="Segoe UI" panose="020B0502040204020203" pitchFamily="34" charset="0"/>
              </a:rPr>
              <a:t>If you mail a check on December 31, 2025, and it is postmarked on that date, the donation is deductible in 2025, even if the charity cashes it in January 2026</a:t>
            </a:r>
          </a:p>
          <a:p>
            <a:pPr algn="l">
              <a:spcBef>
                <a:spcPts val="750"/>
              </a:spcBef>
              <a:spcAft>
                <a:spcPts val="750"/>
              </a:spcAft>
              <a:buFont typeface="Arial" panose="020B0604020202020204" pitchFamily="34" charset="0"/>
              <a:buChar char="•"/>
            </a:pPr>
            <a:r>
              <a:rPr lang="en-US" sz="1200" b="0" i="0" u="sng" dirty="0">
                <a:solidFill>
                  <a:srgbClr val="242424"/>
                </a:solidFill>
                <a:effectLst/>
                <a:latin typeface="Segoe UI" panose="020B0502040204020203" pitchFamily="34" charset="0"/>
              </a:rPr>
              <a:t>Text message</a:t>
            </a:r>
            <a:r>
              <a:rPr lang="en-US" sz="1200" b="0" i="0" dirty="0">
                <a:solidFill>
                  <a:srgbClr val="242424"/>
                </a:solidFill>
                <a:effectLst/>
                <a:latin typeface="Segoe UI" panose="020B0502040204020203" pitchFamily="34" charset="0"/>
              </a:rPr>
              <a:t> - on the date contribution is charged to your telephone or wireless account</a:t>
            </a:r>
          </a:p>
          <a:p>
            <a:pPr algn="l">
              <a:spcBef>
                <a:spcPts val="750"/>
              </a:spcBef>
              <a:spcAft>
                <a:spcPts val="750"/>
              </a:spcAft>
              <a:buFont typeface="Arial" panose="020B0604020202020204" pitchFamily="34" charset="0"/>
              <a:buChar char="•"/>
            </a:pPr>
            <a:r>
              <a:rPr lang="en-US" sz="1200" b="0" i="0" u="sng" dirty="0">
                <a:solidFill>
                  <a:srgbClr val="242424"/>
                </a:solidFill>
                <a:effectLst/>
                <a:latin typeface="Segoe UI" panose="020B0502040204020203" pitchFamily="34" charset="0"/>
              </a:rPr>
              <a:t>Credit Card</a:t>
            </a:r>
            <a:r>
              <a:rPr lang="en-US" sz="1200" b="0" i="0" dirty="0">
                <a:solidFill>
                  <a:srgbClr val="242424"/>
                </a:solidFill>
                <a:effectLst/>
                <a:latin typeface="Segoe UI" panose="020B0502040204020203" pitchFamily="34" charset="0"/>
              </a:rPr>
              <a:t> – on the date</a:t>
            </a:r>
            <a:r>
              <a:rPr lang="en-US" sz="1200" dirty="0">
                <a:solidFill>
                  <a:srgbClr val="242424"/>
                </a:solidFill>
                <a:latin typeface="Segoe UI" panose="020B0502040204020203" pitchFamily="34" charset="0"/>
              </a:rPr>
              <a:t> you make the charge</a:t>
            </a:r>
          </a:p>
          <a:p>
            <a:pPr algn="l">
              <a:spcBef>
                <a:spcPts val="750"/>
              </a:spcBef>
              <a:spcAft>
                <a:spcPts val="750"/>
              </a:spcAft>
              <a:buFont typeface="Arial" panose="020B0604020202020204" pitchFamily="34" charset="0"/>
              <a:buChar char="•"/>
            </a:pPr>
            <a:r>
              <a:rPr lang="en-US" sz="1200" b="0" i="0" u="sng" dirty="0">
                <a:solidFill>
                  <a:srgbClr val="242424"/>
                </a:solidFill>
                <a:effectLst/>
                <a:latin typeface="Segoe UI" panose="020B0502040204020203" pitchFamily="34" charset="0"/>
              </a:rPr>
              <a:t>Pay by Phone</a:t>
            </a:r>
            <a:r>
              <a:rPr lang="en-US" sz="1200" b="0" i="0" dirty="0">
                <a:solidFill>
                  <a:srgbClr val="242424"/>
                </a:solidFill>
                <a:effectLst/>
                <a:latin typeface="Segoe UI" panose="020B0502040204020203" pitchFamily="34" charset="0"/>
              </a:rPr>
              <a:t> – on the date the financial institutions pays the amount</a:t>
            </a:r>
            <a:endParaRPr lang="en-US" sz="1200" b="0" i="0" u="sng" dirty="0">
              <a:solidFill>
                <a:srgbClr val="242424"/>
              </a:solidFill>
              <a:effectLst/>
              <a:latin typeface="Segoe UI" panose="020B0502040204020203" pitchFamily="34" charset="0"/>
            </a:endParaRPr>
          </a:p>
          <a:p>
            <a:pPr algn="l">
              <a:spcBef>
                <a:spcPts val="750"/>
              </a:spcBef>
              <a:spcAft>
                <a:spcPts val="750"/>
              </a:spcAft>
            </a:pPr>
            <a:r>
              <a:rPr lang="en-US" sz="1200" b="0" i="0" dirty="0">
                <a:solidFill>
                  <a:srgbClr val="242424"/>
                </a:solidFill>
                <a:effectLst/>
                <a:latin typeface="Segoe UI" panose="020B0502040204020203" pitchFamily="34" charset="0"/>
              </a:rPr>
              <a:t>3. Non-Cash Contributions Form 8283 – mostly completed by donor but signed by the parish</a:t>
            </a:r>
          </a:p>
          <a:p>
            <a:pPr marL="171450" indent="-171450">
              <a:buFont typeface="Arial" panose="020B0604020202020204" pitchFamily="34" charset="0"/>
              <a:buChar char="•"/>
            </a:pPr>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6AB3F098-BDA1-4691-9C05-FC0943310AB9}" type="slidenum">
              <a:rPr lang="en-US" smtClean="0"/>
              <a:t>34</a:t>
            </a:fld>
            <a:endParaRPr lang="en-US"/>
          </a:p>
        </p:txBody>
      </p:sp>
    </p:spTree>
    <p:extLst>
      <p:ext uri="{BB962C8B-B14F-4D97-AF65-F5344CB8AC3E}">
        <p14:creationId xmlns:p14="http://schemas.microsoft.com/office/powerpoint/2010/main" val="1122408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35</a:t>
            </a:fld>
            <a:endParaRPr lang="en-US"/>
          </a:p>
        </p:txBody>
      </p:sp>
    </p:spTree>
    <p:extLst>
      <p:ext uri="{BB962C8B-B14F-4D97-AF65-F5344CB8AC3E}">
        <p14:creationId xmlns:p14="http://schemas.microsoft.com/office/powerpoint/2010/main" val="3971398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424242"/>
                </a:solidFill>
                <a:effectLst/>
              </a:rPr>
              <a:t>Bookkeepers can play a significant role in identifying fraud, waste, and abuse within an organization. While they may not be the primary line of defense, their detailed knowledge of financial transactions and records positions them well to spot irregularities and discrepancies that could indicate fraudulent activities. </a:t>
            </a:r>
            <a:endParaRPr lang="en-US" sz="1200" dirty="0"/>
          </a:p>
        </p:txBody>
      </p:sp>
      <p:sp>
        <p:nvSpPr>
          <p:cNvPr id="4" name="Slide Number Placeholder 3"/>
          <p:cNvSpPr>
            <a:spLocks noGrp="1"/>
          </p:cNvSpPr>
          <p:nvPr>
            <p:ph type="sldNum" sz="quarter" idx="5"/>
          </p:nvPr>
        </p:nvSpPr>
        <p:spPr/>
        <p:txBody>
          <a:bodyPr/>
          <a:lstStyle/>
          <a:p>
            <a:fld id="{6AB3F098-BDA1-4691-9C05-FC0943310AB9}" type="slidenum">
              <a:rPr lang="en-US" smtClean="0"/>
              <a:t>36</a:t>
            </a:fld>
            <a:endParaRPr lang="en-US"/>
          </a:p>
        </p:txBody>
      </p:sp>
    </p:spTree>
    <p:extLst>
      <p:ext uri="{BB962C8B-B14F-4D97-AF65-F5344CB8AC3E}">
        <p14:creationId xmlns:p14="http://schemas.microsoft.com/office/powerpoint/2010/main" val="4047273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37</a:t>
            </a:fld>
            <a:endParaRPr lang="en-US"/>
          </a:p>
        </p:txBody>
      </p:sp>
    </p:spTree>
    <p:extLst>
      <p:ext uri="{BB962C8B-B14F-4D97-AF65-F5344CB8AC3E}">
        <p14:creationId xmlns:p14="http://schemas.microsoft.com/office/powerpoint/2010/main" val="1683632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38</a:t>
            </a:fld>
            <a:endParaRPr lang="en-US"/>
          </a:p>
        </p:txBody>
      </p:sp>
    </p:spTree>
    <p:extLst>
      <p:ext uri="{BB962C8B-B14F-4D97-AF65-F5344CB8AC3E}">
        <p14:creationId xmlns:p14="http://schemas.microsoft.com/office/powerpoint/2010/main" val="58295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39</a:t>
            </a:fld>
            <a:endParaRPr lang="en-US"/>
          </a:p>
        </p:txBody>
      </p:sp>
    </p:spTree>
    <p:extLst>
      <p:ext uri="{BB962C8B-B14F-4D97-AF65-F5344CB8AC3E}">
        <p14:creationId xmlns:p14="http://schemas.microsoft.com/office/powerpoint/2010/main" val="172014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4</a:t>
            </a:fld>
            <a:endParaRPr lang="en-US"/>
          </a:p>
        </p:txBody>
      </p:sp>
    </p:spTree>
    <p:extLst>
      <p:ext uri="{BB962C8B-B14F-4D97-AF65-F5344CB8AC3E}">
        <p14:creationId xmlns:p14="http://schemas.microsoft.com/office/powerpoint/2010/main" val="2258677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40</a:t>
            </a:fld>
            <a:endParaRPr lang="en-US"/>
          </a:p>
        </p:txBody>
      </p:sp>
    </p:spTree>
    <p:extLst>
      <p:ext uri="{BB962C8B-B14F-4D97-AF65-F5344CB8AC3E}">
        <p14:creationId xmlns:p14="http://schemas.microsoft.com/office/powerpoint/2010/main" val="612731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41</a:t>
            </a:fld>
            <a:endParaRPr lang="en-US"/>
          </a:p>
        </p:txBody>
      </p:sp>
    </p:spTree>
    <p:extLst>
      <p:ext uri="{BB962C8B-B14F-4D97-AF65-F5344CB8AC3E}">
        <p14:creationId xmlns:p14="http://schemas.microsoft.com/office/powerpoint/2010/main" val="817105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42</a:t>
            </a:fld>
            <a:endParaRPr lang="en-US"/>
          </a:p>
        </p:txBody>
      </p:sp>
    </p:spTree>
    <p:extLst>
      <p:ext uri="{BB962C8B-B14F-4D97-AF65-F5344CB8AC3E}">
        <p14:creationId xmlns:p14="http://schemas.microsoft.com/office/powerpoint/2010/main" val="3593255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marL="228600" indent="-228600">
              <a:buFont typeface="+mj-lt"/>
              <a:buAutoNum type="arabicPeriod"/>
            </a:pPr>
            <a:r>
              <a:rPr lang="en-US" sz="1000" dirty="0">
                <a:latin typeface="Arial" panose="020B0604020202020204" pitchFamily="34" charset="0"/>
                <a:cs typeface="Arial" panose="020B0604020202020204" pitchFamily="34" charset="0"/>
              </a:rPr>
              <a:t>Usually applies to endowments and investments</a:t>
            </a:r>
          </a:p>
          <a:p>
            <a:pPr marL="228600" indent="-228600">
              <a:buFont typeface="+mj-lt"/>
              <a:buAutoNum type="arabicPeriod"/>
            </a:pPr>
            <a:r>
              <a:rPr lang="en-US" sz="1000" kern="0" dirty="0">
                <a:solidFill>
                  <a:srgbClr val="212121"/>
                </a:solidFill>
                <a:latin typeface="Arial" panose="020B0604020202020204" pitchFamily="34" charset="0"/>
                <a:ea typeface="Times New Roman" panose="02020603050405020304" pitchFamily="18" charset="0"/>
                <a:cs typeface="Arial" panose="020B0604020202020204" pitchFamily="34" charset="0"/>
              </a:rPr>
              <a:t>U</a:t>
            </a:r>
            <a:r>
              <a:rPr lang="en-US" sz="1000" kern="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nrealized gain or loss on the investment is the difference between the cost of the investment securities and their fair value on the market. Unrealized and losses are just on paper since the investments have not yet been sold.</a:t>
            </a:r>
            <a:endParaRPr lang="en-US" sz="1000" dirty="0">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6AB3F098-BDA1-4691-9C05-FC0943310AB9}" type="slidenum">
              <a:rPr lang="en-US" smtClean="0"/>
              <a:t>43</a:t>
            </a:fld>
            <a:endParaRPr lang="en-US"/>
          </a:p>
        </p:txBody>
      </p:sp>
    </p:spTree>
    <p:extLst>
      <p:ext uri="{BB962C8B-B14F-4D97-AF65-F5344CB8AC3E}">
        <p14:creationId xmlns:p14="http://schemas.microsoft.com/office/powerpoint/2010/main" val="2002805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Investment fees such as broker fees are typically deducted from overall investment returns, which can include both realized and unrealized gains. </a:t>
            </a:r>
          </a:p>
        </p:txBody>
      </p:sp>
      <p:sp>
        <p:nvSpPr>
          <p:cNvPr id="4" name="Slide Number Placeholder 3"/>
          <p:cNvSpPr>
            <a:spLocks noGrp="1"/>
          </p:cNvSpPr>
          <p:nvPr>
            <p:ph type="sldNum" sz="quarter" idx="5"/>
          </p:nvPr>
        </p:nvSpPr>
        <p:spPr/>
        <p:txBody>
          <a:bodyPr/>
          <a:lstStyle/>
          <a:p>
            <a:fld id="{6AB3F098-BDA1-4691-9C05-FC0943310AB9}" type="slidenum">
              <a:rPr lang="en-US" smtClean="0"/>
              <a:t>44</a:t>
            </a:fld>
            <a:endParaRPr lang="en-US"/>
          </a:p>
        </p:txBody>
      </p:sp>
    </p:spTree>
    <p:extLst>
      <p:ext uri="{BB962C8B-B14F-4D97-AF65-F5344CB8AC3E}">
        <p14:creationId xmlns:p14="http://schemas.microsoft.com/office/powerpoint/2010/main" val="3731754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45</a:t>
            </a:fld>
            <a:endParaRPr lang="en-US"/>
          </a:p>
        </p:txBody>
      </p:sp>
    </p:spTree>
    <p:extLst>
      <p:ext uri="{BB962C8B-B14F-4D97-AF65-F5344CB8AC3E}">
        <p14:creationId xmlns:p14="http://schemas.microsoft.com/office/powerpoint/2010/main" val="8090353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46</a:t>
            </a:fld>
            <a:endParaRPr lang="en-US"/>
          </a:p>
        </p:txBody>
      </p:sp>
    </p:spTree>
    <p:extLst>
      <p:ext uri="{BB962C8B-B14F-4D97-AF65-F5344CB8AC3E}">
        <p14:creationId xmlns:p14="http://schemas.microsoft.com/office/powerpoint/2010/main" val="1719039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47</a:t>
            </a:fld>
            <a:endParaRPr lang="en-US"/>
          </a:p>
        </p:txBody>
      </p:sp>
    </p:spTree>
    <p:extLst>
      <p:ext uri="{BB962C8B-B14F-4D97-AF65-F5344CB8AC3E}">
        <p14:creationId xmlns:p14="http://schemas.microsoft.com/office/powerpoint/2010/main" val="740632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1B6A5-AA72-6DCF-60D7-74DA08380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4FE31-6AC9-85D9-04F8-CD3B699F9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8BCB4-AD04-F7B4-396E-08C201B1C3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C31CE7-95AB-6206-DC4B-53358A1F84C7}"/>
              </a:ext>
            </a:extLst>
          </p:cNvPr>
          <p:cNvSpPr>
            <a:spLocks noGrp="1"/>
          </p:cNvSpPr>
          <p:nvPr>
            <p:ph type="sldNum" sz="quarter" idx="5"/>
          </p:nvPr>
        </p:nvSpPr>
        <p:spPr/>
        <p:txBody>
          <a:bodyPr/>
          <a:lstStyle/>
          <a:p>
            <a:fld id="{6AB3F098-BDA1-4691-9C05-FC0943310AB9}" type="slidenum">
              <a:rPr lang="en-US" smtClean="0"/>
              <a:t>48</a:t>
            </a:fld>
            <a:endParaRPr lang="en-US"/>
          </a:p>
        </p:txBody>
      </p:sp>
    </p:spTree>
    <p:extLst>
      <p:ext uri="{BB962C8B-B14F-4D97-AF65-F5344CB8AC3E}">
        <p14:creationId xmlns:p14="http://schemas.microsoft.com/office/powerpoint/2010/main" val="166465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3F098-BDA1-4691-9C05-FC0943310AB9}" type="slidenum">
              <a:rPr lang="en-US" smtClean="0"/>
              <a:t>5</a:t>
            </a:fld>
            <a:endParaRPr lang="en-US"/>
          </a:p>
        </p:txBody>
      </p:sp>
    </p:spTree>
    <p:extLst>
      <p:ext uri="{BB962C8B-B14F-4D97-AF65-F5344CB8AC3E}">
        <p14:creationId xmlns:p14="http://schemas.microsoft.com/office/powerpoint/2010/main" val="381946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3F098-BDA1-4691-9C05-FC0943310AB9}" type="slidenum">
              <a:rPr lang="en-US" smtClean="0"/>
              <a:t>6</a:t>
            </a:fld>
            <a:endParaRPr lang="en-US"/>
          </a:p>
        </p:txBody>
      </p:sp>
    </p:spTree>
    <p:extLst>
      <p:ext uri="{BB962C8B-B14F-4D97-AF65-F5344CB8AC3E}">
        <p14:creationId xmlns:p14="http://schemas.microsoft.com/office/powerpoint/2010/main" val="56355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000"/>
              </a:spcAft>
              <a:buFont typeface="Arial" panose="020B0604020202020204" pitchFamily="34" charset="0"/>
              <a:buChar char="•"/>
            </a:pPr>
            <a:r>
              <a:rPr lang="en-US" dirty="0"/>
              <a:t>Transmitter control code – may start process of obtaining as early as November to give enough time for IRS to process</a:t>
            </a:r>
          </a:p>
          <a:p>
            <a:pPr marL="171450" indent="-171450">
              <a:spcAft>
                <a:spcPts val="1000"/>
              </a:spcAft>
              <a:buFont typeface="Arial" panose="020B0604020202020204" pitchFamily="34" charset="0"/>
              <a:buChar char="•"/>
            </a:pPr>
            <a:r>
              <a:rPr lang="en-US" dirty="0"/>
              <a:t>Designation of housing allowance must be in writing , such as in an employment contract or in  minutes of a meeting or board resolution made by the Finance Council</a:t>
            </a:r>
          </a:p>
          <a:p>
            <a:pPr marL="171450" indent="-171450">
              <a:spcAft>
                <a:spcPts val="1000"/>
              </a:spcAft>
              <a:buFont typeface="Arial" panose="020B0604020202020204" pitchFamily="34" charset="0"/>
              <a:buChar char="•"/>
            </a:pPr>
            <a:r>
              <a:rPr lang="en-US" dirty="0"/>
              <a:t>Housing allowance may or may not be included on the priest’s W-2 Form</a:t>
            </a:r>
          </a:p>
        </p:txBody>
      </p:sp>
      <p:sp>
        <p:nvSpPr>
          <p:cNvPr id="4" name="Slide Number Placeholder 3"/>
          <p:cNvSpPr>
            <a:spLocks noGrp="1"/>
          </p:cNvSpPr>
          <p:nvPr>
            <p:ph type="sldNum" sz="quarter" idx="5"/>
          </p:nvPr>
        </p:nvSpPr>
        <p:spPr/>
        <p:txBody>
          <a:bodyPr/>
          <a:lstStyle/>
          <a:p>
            <a:fld id="{6AB3F098-BDA1-4691-9C05-FC0943310AB9}" type="slidenum">
              <a:rPr lang="en-US" smtClean="0"/>
              <a:t>7</a:t>
            </a:fld>
            <a:endParaRPr lang="en-US"/>
          </a:p>
        </p:txBody>
      </p:sp>
    </p:spTree>
    <p:extLst>
      <p:ext uri="{BB962C8B-B14F-4D97-AF65-F5344CB8AC3E}">
        <p14:creationId xmlns:p14="http://schemas.microsoft.com/office/powerpoint/2010/main" val="277301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1E58C-8B2A-5A33-58EA-829029A52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0E6E8-6BEF-7E07-425E-33DF5C6AA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8D720-566B-39F5-7A14-0E7EF4F314AC}"/>
              </a:ext>
            </a:extLst>
          </p:cNvPr>
          <p:cNvSpPr>
            <a:spLocks noGrp="1"/>
          </p:cNvSpPr>
          <p:nvPr>
            <p:ph type="body" idx="1"/>
          </p:nvPr>
        </p:nvSpPr>
        <p:spPr/>
        <p:txBody>
          <a:bodyPr/>
          <a:lstStyle/>
          <a:p>
            <a:r>
              <a:rPr lang="en-US" b="0" i="0" dirty="0">
                <a:solidFill>
                  <a:srgbClr val="424242"/>
                </a:solidFill>
                <a:effectLst/>
                <a:latin typeface="Segoe Sans"/>
              </a:rPr>
              <a:t>The purpose of these policies and procedures is to ensure that the church has adequate internal controls to ensure the integrity and accuracy of financial operations within the church. In summary, our policies and procedures encompass several key aspects:</a:t>
            </a:r>
          </a:p>
          <a:p>
            <a:endParaRPr lang="en-US" dirty="0"/>
          </a:p>
        </p:txBody>
      </p:sp>
      <p:sp>
        <p:nvSpPr>
          <p:cNvPr id="4" name="Slide Number Placeholder 3">
            <a:extLst>
              <a:ext uri="{FF2B5EF4-FFF2-40B4-BE49-F238E27FC236}">
                <a16:creationId xmlns:a16="http://schemas.microsoft.com/office/drawing/2014/main" id="{F7B1C9C8-3A23-DD45-D2E4-FC62F17AB8F7}"/>
              </a:ext>
            </a:extLst>
          </p:cNvPr>
          <p:cNvSpPr>
            <a:spLocks noGrp="1"/>
          </p:cNvSpPr>
          <p:nvPr>
            <p:ph type="sldNum" sz="quarter" idx="5"/>
          </p:nvPr>
        </p:nvSpPr>
        <p:spPr/>
        <p:txBody>
          <a:bodyPr/>
          <a:lstStyle/>
          <a:p>
            <a:fld id="{6AB3F098-BDA1-4691-9C05-FC0943310AB9}" type="slidenum">
              <a:rPr lang="en-US" smtClean="0"/>
              <a:t>8</a:t>
            </a:fld>
            <a:endParaRPr lang="en-US"/>
          </a:p>
        </p:txBody>
      </p:sp>
    </p:spTree>
    <p:extLst>
      <p:ext uri="{BB962C8B-B14F-4D97-AF65-F5344CB8AC3E}">
        <p14:creationId xmlns:p14="http://schemas.microsoft.com/office/powerpoint/2010/main" val="248034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Parish Accounting Manual provides a valuable resource not just for new bookkeepers but for all staff involved in the parish’s financial operations. The manual should be the first place </a:t>
            </a:r>
            <a:r>
              <a:rPr lang="en-US" dirty="0" err="1"/>
              <a:t>bookeepers</a:t>
            </a:r>
            <a:r>
              <a:rPr lang="en-US" dirty="0"/>
              <a:t> should look at when they have questions relating to policies and procedures.</a:t>
            </a:r>
          </a:p>
        </p:txBody>
      </p:sp>
      <p:sp>
        <p:nvSpPr>
          <p:cNvPr id="4" name="Slide Number Placeholder 3"/>
          <p:cNvSpPr>
            <a:spLocks noGrp="1"/>
          </p:cNvSpPr>
          <p:nvPr>
            <p:ph type="sldNum" sz="quarter" idx="5"/>
          </p:nvPr>
        </p:nvSpPr>
        <p:spPr/>
        <p:txBody>
          <a:bodyPr/>
          <a:lstStyle/>
          <a:p>
            <a:fld id="{6AB3F098-BDA1-4691-9C05-FC0943310AB9}" type="slidenum">
              <a:rPr lang="en-US" smtClean="0"/>
              <a:t>9</a:t>
            </a:fld>
            <a:endParaRPr lang="en-US"/>
          </a:p>
        </p:txBody>
      </p:sp>
    </p:spTree>
    <p:extLst>
      <p:ext uri="{BB962C8B-B14F-4D97-AF65-F5344CB8AC3E}">
        <p14:creationId xmlns:p14="http://schemas.microsoft.com/office/powerpoint/2010/main" val="87358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0F5F-0C02-660C-30B9-EA39455DB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3FA0BD-E34B-29B5-B2B6-D9CB424B2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83A902-A970-FCB0-D7E7-EFED6B873721}"/>
              </a:ext>
            </a:extLst>
          </p:cNvPr>
          <p:cNvSpPr>
            <a:spLocks noGrp="1"/>
          </p:cNvSpPr>
          <p:nvPr>
            <p:ph type="dt" sz="half" idx="10"/>
          </p:nvPr>
        </p:nvSpPr>
        <p:spPr/>
        <p:txBody>
          <a:bodyPr/>
          <a:lstStyle/>
          <a:p>
            <a:fld id="{4EAD2324-EADA-4A16-882B-190912435681}" type="datetime1">
              <a:rPr lang="en-US" smtClean="0"/>
              <a:t>5/9/2025</a:t>
            </a:fld>
            <a:endParaRPr lang="en-US"/>
          </a:p>
        </p:txBody>
      </p:sp>
      <p:sp>
        <p:nvSpPr>
          <p:cNvPr id="5" name="Footer Placeholder 4">
            <a:extLst>
              <a:ext uri="{FF2B5EF4-FFF2-40B4-BE49-F238E27FC236}">
                <a16:creationId xmlns:a16="http://schemas.microsoft.com/office/drawing/2014/main" id="{7AF91E5A-F83E-2C02-4FA2-919316007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3DD82-B9AF-9EC7-E0A9-631DFEE20212}"/>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147418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5D33-E5C2-4172-39B9-19030946D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BBB155-60B3-36DF-2142-7064283D4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9B5ED-6073-EBBD-BC5A-193C2C8F6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F611F-987B-EAAF-CA04-1BB7745F7135}"/>
              </a:ext>
            </a:extLst>
          </p:cNvPr>
          <p:cNvSpPr>
            <a:spLocks noGrp="1"/>
          </p:cNvSpPr>
          <p:nvPr>
            <p:ph type="dt" sz="half" idx="10"/>
          </p:nvPr>
        </p:nvSpPr>
        <p:spPr/>
        <p:txBody>
          <a:bodyPr/>
          <a:lstStyle/>
          <a:p>
            <a:fld id="{16E3CFEA-6587-4C52-A3AD-EF7F46FF2938}" type="datetime1">
              <a:rPr lang="en-US" smtClean="0"/>
              <a:t>5/9/2025</a:t>
            </a:fld>
            <a:endParaRPr lang="en-US"/>
          </a:p>
        </p:txBody>
      </p:sp>
      <p:sp>
        <p:nvSpPr>
          <p:cNvPr id="6" name="Footer Placeholder 5">
            <a:extLst>
              <a:ext uri="{FF2B5EF4-FFF2-40B4-BE49-F238E27FC236}">
                <a16:creationId xmlns:a16="http://schemas.microsoft.com/office/drawing/2014/main" id="{7E14A66B-7AC2-CDF5-DCF1-5F7316B60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399F0-5811-927C-9046-432A6593F596}"/>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384015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3803-CABF-E7B5-E2DC-2F7303685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DE2515-8012-3D67-C7B7-61D9E27860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2D4E-5478-AB59-CCBC-A7412834F4D6}"/>
              </a:ext>
            </a:extLst>
          </p:cNvPr>
          <p:cNvSpPr>
            <a:spLocks noGrp="1"/>
          </p:cNvSpPr>
          <p:nvPr>
            <p:ph type="dt" sz="half" idx="10"/>
          </p:nvPr>
        </p:nvSpPr>
        <p:spPr/>
        <p:txBody>
          <a:bodyPr/>
          <a:lstStyle/>
          <a:p>
            <a:fld id="{ED632911-5191-46ED-9B12-C1D20EDE48D6}" type="datetime1">
              <a:rPr lang="en-US" smtClean="0"/>
              <a:t>5/9/2025</a:t>
            </a:fld>
            <a:endParaRPr lang="en-US"/>
          </a:p>
        </p:txBody>
      </p:sp>
      <p:sp>
        <p:nvSpPr>
          <p:cNvPr id="5" name="Footer Placeholder 4">
            <a:extLst>
              <a:ext uri="{FF2B5EF4-FFF2-40B4-BE49-F238E27FC236}">
                <a16:creationId xmlns:a16="http://schemas.microsoft.com/office/drawing/2014/main" id="{5D7A0D64-83C1-BBC3-309C-A37326519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1884B-7025-3988-0A15-C049FAEF7168}"/>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160277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815DE4-7933-443A-E115-3D7F30AB9F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FBFA37-0AAF-F7DE-E917-1259ADCA50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07A50-1AF4-9A9A-6328-1EAA737CEA1C}"/>
              </a:ext>
            </a:extLst>
          </p:cNvPr>
          <p:cNvSpPr>
            <a:spLocks noGrp="1"/>
          </p:cNvSpPr>
          <p:nvPr>
            <p:ph type="dt" sz="half" idx="10"/>
          </p:nvPr>
        </p:nvSpPr>
        <p:spPr/>
        <p:txBody>
          <a:bodyPr/>
          <a:lstStyle/>
          <a:p>
            <a:fld id="{51D08BBF-0BA4-4359-A2F6-446D729B8F58}" type="datetime1">
              <a:rPr lang="en-US" smtClean="0"/>
              <a:t>5/9/2025</a:t>
            </a:fld>
            <a:endParaRPr lang="en-US"/>
          </a:p>
        </p:txBody>
      </p:sp>
      <p:sp>
        <p:nvSpPr>
          <p:cNvPr id="5" name="Footer Placeholder 4">
            <a:extLst>
              <a:ext uri="{FF2B5EF4-FFF2-40B4-BE49-F238E27FC236}">
                <a16:creationId xmlns:a16="http://schemas.microsoft.com/office/drawing/2014/main" id="{366C6B81-E323-1E6D-7221-FDCE6D0AC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2790-B63B-0070-A4A6-9DAD7BE9AE04}"/>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226376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0F5F-0C02-660C-30B9-EA39455DB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3FA0BD-E34B-29B5-B2B6-D9CB424B2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83A902-A970-FCB0-D7E7-EFED6B873721}"/>
              </a:ext>
            </a:extLst>
          </p:cNvPr>
          <p:cNvSpPr>
            <a:spLocks noGrp="1"/>
          </p:cNvSpPr>
          <p:nvPr>
            <p:ph type="dt" sz="half" idx="10"/>
          </p:nvPr>
        </p:nvSpPr>
        <p:spPr/>
        <p:txBody>
          <a:bodyPr/>
          <a:lstStyle/>
          <a:p>
            <a:fld id="{66BBC296-7970-4690-B3AF-36DCAC217C35}" type="datetime1">
              <a:rPr lang="en-US" smtClean="0"/>
              <a:t>5/9/2025</a:t>
            </a:fld>
            <a:endParaRPr lang="en-US"/>
          </a:p>
        </p:txBody>
      </p:sp>
      <p:sp>
        <p:nvSpPr>
          <p:cNvPr id="5" name="Footer Placeholder 4">
            <a:extLst>
              <a:ext uri="{FF2B5EF4-FFF2-40B4-BE49-F238E27FC236}">
                <a16:creationId xmlns:a16="http://schemas.microsoft.com/office/drawing/2014/main" id="{7AF91E5A-F83E-2C02-4FA2-919316007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3DD82-B9AF-9EC7-E0A9-631DFEE20212}"/>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2058259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1478-1C65-751F-3D01-EAF091456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B4E06-46D7-E7F2-0FB9-0C3E6220F1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F35C6-07F6-F994-657C-B66716474A7A}"/>
              </a:ext>
            </a:extLst>
          </p:cNvPr>
          <p:cNvSpPr>
            <a:spLocks noGrp="1"/>
          </p:cNvSpPr>
          <p:nvPr>
            <p:ph type="dt" sz="half" idx="10"/>
          </p:nvPr>
        </p:nvSpPr>
        <p:spPr/>
        <p:txBody>
          <a:bodyPr/>
          <a:lstStyle/>
          <a:p>
            <a:fld id="{B0016BF2-C900-447E-83B2-83D98CE90DB9}" type="datetime1">
              <a:rPr lang="en-US" smtClean="0"/>
              <a:t>5/9/2025</a:t>
            </a:fld>
            <a:endParaRPr lang="en-US"/>
          </a:p>
        </p:txBody>
      </p:sp>
      <p:sp>
        <p:nvSpPr>
          <p:cNvPr id="5" name="Footer Placeholder 4">
            <a:extLst>
              <a:ext uri="{FF2B5EF4-FFF2-40B4-BE49-F238E27FC236}">
                <a16:creationId xmlns:a16="http://schemas.microsoft.com/office/drawing/2014/main" id="{3BB20B20-422C-87E6-D616-80714F6C1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B99F3-2F18-0950-BDF6-A50DAE1AAF7A}"/>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1398424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0C0F-E0BD-8E8B-193D-F773F3BE0C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03CA2D-69A1-A9E2-3419-3469A543BA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BD63E8-88FB-FA8A-ADFC-FD467C746156}"/>
              </a:ext>
            </a:extLst>
          </p:cNvPr>
          <p:cNvSpPr>
            <a:spLocks noGrp="1"/>
          </p:cNvSpPr>
          <p:nvPr>
            <p:ph type="dt" sz="half" idx="10"/>
          </p:nvPr>
        </p:nvSpPr>
        <p:spPr/>
        <p:txBody>
          <a:bodyPr/>
          <a:lstStyle/>
          <a:p>
            <a:fld id="{B7087DFA-520B-44F5-9539-B60845A9FBD1}" type="datetime1">
              <a:rPr lang="en-US" smtClean="0"/>
              <a:t>5/9/2025</a:t>
            </a:fld>
            <a:endParaRPr lang="en-US"/>
          </a:p>
        </p:txBody>
      </p:sp>
      <p:sp>
        <p:nvSpPr>
          <p:cNvPr id="5" name="Footer Placeholder 4">
            <a:extLst>
              <a:ext uri="{FF2B5EF4-FFF2-40B4-BE49-F238E27FC236}">
                <a16:creationId xmlns:a16="http://schemas.microsoft.com/office/drawing/2014/main" id="{F40A9347-D7FF-AFA9-974C-D8DCFE9F1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F6E1B-9853-856F-5963-E07716C26814}"/>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4084051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2962-5A31-3AB8-74F3-252E1C8284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135C1-9465-D25C-F113-26B4EA593F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88EEC-79C1-88C3-8A67-C865996442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70F968-3B3A-4D8B-1BD5-58C03C7DE244}"/>
              </a:ext>
            </a:extLst>
          </p:cNvPr>
          <p:cNvSpPr>
            <a:spLocks noGrp="1"/>
          </p:cNvSpPr>
          <p:nvPr>
            <p:ph type="dt" sz="half" idx="10"/>
          </p:nvPr>
        </p:nvSpPr>
        <p:spPr/>
        <p:txBody>
          <a:bodyPr/>
          <a:lstStyle/>
          <a:p>
            <a:fld id="{645BECFA-5D0C-44EF-A2CF-C6A2CEAD1FA2}" type="datetime1">
              <a:rPr lang="en-US" smtClean="0"/>
              <a:t>5/9/2025</a:t>
            </a:fld>
            <a:endParaRPr lang="en-US"/>
          </a:p>
        </p:txBody>
      </p:sp>
      <p:sp>
        <p:nvSpPr>
          <p:cNvPr id="6" name="Footer Placeholder 5">
            <a:extLst>
              <a:ext uri="{FF2B5EF4-FFF2-40B4-BE49-F238E27FC236}">
                <a16:creationId xmlns:a16="http://schemas.microsoft.com/office/drawing/2014/main" id="{977DFE93-51A8-C4B0-13EA-668E8D28E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C1E1C-249C-B609-2147-10EC12FB05C4}"/>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28383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FFE7-D0D0-DC21-7985-1D78B8B7DA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09C52-76F9-8565-4BDB-07164A447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0057A3-560B-418B-519C-0568B0A737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C493E-5D73-DD34-0684-FA0A0C743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A4698-D8AF-9A0E-C142-6BFA0C0293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E8C9D-D660-4240-E21F-4F0D00933C75}"/>
              </a:ext>
            </a:extLst>
          </p:cNvPr>
          <p:cNvSpPr>
            <a:spLocks noGrp="1"/>
          </p:cNvSpPr>
          <p:nvPr>
            <p:ph type="dt" sz="half" idx="10"/>
          </p:nvPr>
        </p:nvSpPr>
        <p:spPr/>
        <p:txBody>
          <a:bodyPr/>
          <a:lstStyle/>
          <a:p>
            <a:fld id="{6E0FC491-BCE4-46E2-90EC-8D240D63B91B}" type="datetime1">
              <a:rPr lang="en-US" smtClean="0"/>
              <a:t>5/9/2025</a:t>
            </a:fld>
            <a:endParaRPr lang="en-US"/>
          </a:p>
        </p:txBody>
      </p:sp>
      <p:sp>
        <p:nvSpPr>
          <p:cNvPr id="8" name="Footer Placeholder 7">
            <a:extLst>
              <a:ext uri="{FF2B5EF4-FFF2-40B4-BE49-F238E27FC236}">
                <a16:creationId xmlns:a16="http://schemas.microsoft.com/office/drawing/2014/main" id="{B040578D-C988-8AC6-3918-83E70C0391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28A98E-D462-D6F3-2E6B-FBDEA800777C}"/>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2367606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B84E-466B-61DF-B8B3-4C12BA3625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BD2E0-4325-A169-86E7-4E11AB5C4F81}"/>
              </a:ext>
            </a:extLst>
          </p:cNvPr>
          <p:cNvSpPr>
            <a:spLocks noGrp="1"/>
          </p:cNvSpPr>
          <p:nvPr>
            <p:ph type="dt" sz="half" idx="10"/>
          </p:nvPr>
        </p:nvSpPr>
        <p:spPr/>
        <p:txBody>
          <a:bodyPr/>
          <a:lstStyle/>
          <a:p>
            <a:fld id="{E35CE780-1107-42A5-9815-E592DA14B4C3}" type="datetime1">
              <a:rPr lang="en-US" smtClean="0"/>
              <a:t>5/9/2025</a:t>
            </a:fld>
            <a:endParaRPr lang="en-US"/>
          </a:p>
        </p:txBody>
      </p:sp>
      <p:sp>
        <p:nvSpPr>
          <p:cNvPr id="4" name="Footer Placeholder 3">
            <a:extLst>
              <a:ext uri="{FF2B5EF4-FFF2-40B4-BE49-F238E27FC236}">
                <a16:creationId xmlns:a16="http://schemas.microsoft.com/office/drawing/2014/main" id="{8E0287C4-3076-3992-FD5E-2F086BEB5B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1C4F14-DAA3-6443-272E-57DC1340273F}"/>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3141930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0272F-CF5B-1AF8-A176-B4C029C9542A}"/>
              </a:ext>
            </a:extLst>
          </p:cNvPr>
          <p:cNvSpPr>
            <a:spLocks noGrp="1"/>
          </p:cNvSpPr>
          <p:nvPr>
            <p:ph type="dt" sz="half" idx="10"/>
          </p:nvPr>
        </p:nvSpPr>
        <p:spPr/>
        <p:txBody>
          <a:bodyPr/>
          <a:lstStyle/>
          <a:p>
            <a:fld id="{0DA7B1D9-4EF7-4BB9-9E97-2BA54855A322}" type="datetime1">
              <a:rPr lang="en-US" smtClean="0"/>
              <a:t>5/9/2025</a:t>
            </a:fld>
            <a:endParaRPr lang="en-US"/>
          </a:p>
        </p:txBody>
      </p:sp>
      <p:sp>
        <p:nvSpPr>
          <p:cNvPr id="3" name="Footer Placeholder 2">
            <a:extLst>
              <a:ext uri="{FF2B5EF4-FFF2-40B4-BE49-F238E27FC236}">
                <a16:creationId xmlns:a16="http://schemas.microsoft.com/office/drawing/2014/main" id="{6C9394F1-20A1-936A-6672-10604CB5D2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D82209-2834-0041-10EA-CC8CDC6768B5}"/>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170109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6E4C-87E0-8D81-2379-81BD6FAD7B2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C6CB48FE-F39D-2F88-5774-C0D2C0D16EE3}"/>
              </a:ext>
            </a:extLst>
          </p:cNvPr>
          <p:cNvSpPr>
            <a:spLocks noGrp="1"/>
          </p:cNvSpPr>
          <p:nvPr>
            <p:ph type="dt" sz="half" idx="10"/>
          </p:nvPr>
        </p:nvSpPr>
        <p:spPr/>
        <p:txBody>
          <a:bodyPr/>
          <a:lstStyle/>
          <a:p>
            <a:fld id="{0AF57CAA-4F4C-46D4-AA97-5B490B5B5A12}" type="datetime1">
              <a:rPr lang="en-US" smtClean="0"/>
              <a:t>5/9/2025</a:t>
            </a:fld>
            <a:endParaRPr lang="en-US"/>
          </a:p>
        </p:txBody>
      </p:sp>
      <p:sp>
        <p:nvSpPr>
          <p:cNvPr id="4" name="Footer Placeholder 3">
            <a:extLst>
              <a:ext uri="{FF2B5EF4-FFF2-40B4-BE49-F238E27FC236}">
                <a16:creationId xmlns:a16="http://schemas.microsoft.com/office/drawing/2014/main" id="{62B19EDD-D00B-6A60-EDBE-DBD84063B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24CB9-BA38-2C55-B06B-FC239316E43E}"/>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3138753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83D1-775A-B197-DD01-CE8B27F25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E8187F-0091-2B64-0281-CF36FE0CD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5E938D-FC67-DE35-4072-E69B80AED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892BE-05E8-99B3-A110-0BABD2C901C6}"/>
              </a:ext>
            </a:extLst>
          </p:cNvPr>
          <p:cNvSpPr>
            <a:spLocks noGrp="1"/>
          </p:cNvSpPr>
          <p:nvPr>
            <p:ph type="dt" sz="half" idx="10"/>
          </p:nvPr>
        </p:nvSpPr>
        <p:spPr/>
        <p:txBody>
          <a:bodyPr/>
          <a:lstStyle/>
          <a:p>
            <a:fld id="{4839A168-4DF5-448C-8CDC-07A4BB4076B3}" type="datetime1">
              <a:rPr lang="en-US" smtClean="0"/>
              <a:t>5/9/2025</a:t>
            </a:fld>
            <a:endParaRPr lang="en-US"/>
          </a:p>
        </p:txBody>
      </p:sp>
      <p:sp>
        <p:nvSpPr>
          <p:cNvPr id="6" name="Footer Placeholder 5">
            <a:extLst>
              <a:ext uri="{FF2B5EF4-FFF2-40B4-BE49-F238E27FC236}">
                <a16:creationId xmlns:a16="http://schemas.microsoft.com/office/drawing/2014/main" id="{D5E69FB4-95FF-9758-CC8D-BBC4DE2E8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901B6-F01D-CDF8-331D-82D653BA1518}"/>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3813478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5D33-E5C2-4172-39B9-19030946D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BBB155-60B3-36DF-2142-7064283D4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9B5ED-6073-EBBD-BC5A-193C2C8F6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F611F-987B-EAAF-CA04-1BB7745F7135}"/>
              </a:ext>
            </a:extLst>
          </p:cNvPr>
          <p:cNvSpPr>
            <a:spLocks noGrp="1"/>
          </p:cNvSpPr>
          <p:nvPr>
            <p:ph type="dt" sz="half" idx="10"/>
          </p:nvPr>
        </p:nvSpPr>
        <p:spPr/>
        <p:txBody>
          <a:bodyPr/>
          <a:lstStyle/>
          <a:p>
            <a:fld id="{FF8524A2-EB96-4DB4-B65D-97886279A09D}" type="datetime1">
              <a:rPr lang="en-US" smtClean="0"/>
              <a:t>5/9/2025</a:t>
            </a:fld>
            <a:endParaRPr lang="en-US"/>
          </a:p>
        </p:txBody>
      </p:sp>
      <p:sp>
        <p:nvSpPr>
          <p:cNvPr id="6" name="Footer Placeholder 5">
            <a:extLst>
              <a:ext uri="{FF2B5EF4-FFF2-40B4-BE49-F238E27FC236}">
                <a16:creationId xmlns:a16="http://schemas.microsoft.com/office/drawing/2014/main" id="{7E14A66B-7AC2-CDF5-DCF1-5F7316B60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399F0-5811-927C-9046-432A6593F596}"/>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3957286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3803-CABF-E7B5-E2DC-2F7303685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DE2515-8012-3D67-C7B7-61D9E27860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2D4E-5478-AB59-CCBC-A7412834F4D6}"/>
              </a:ext>
            </a:extLst>
          </p:cNvPr>
          <p:cNvSpPr>
            <a:spLocks noGrp="1"/>
          </p:cNvSpPr>
          <p:nvPr>
            <p:ph type="dt" sz="half" idx="10"/>
          </p:nvPr>
        </p:nvSpPr>
        <p:spPr/>
        <p:txBody>
          <a:bodyPr/>
          <a:lstStyle/>
          <a:p>
            <a:fld id="{ED315885-C62C-41D4-938B-54FE86F2C8D1}" type="datetime1">
              <a:rPr lang="en-US" smtClean="0"/>
              <a:t>5/9/2025</a:t>
            </a:fld>
            <a:endParaRPr lang="en-US"/>
          </a:p>
        </p:txBody>
      </p:sp>
      <p:sp>
        <p:nvSpPr>
          <p:cNvPr id="5" name="Footer Placeholder 4">
            <a:extLst>
              <a:ext uri="{FF2B5EF4-FFF2-40B4-BE49-F238E27FC236}">
                <a16:creationId xmlns:a16="http://schemas.microsoft.com/office/drawing/2014/main" id="{5D7A0D64-83C1-BBC3-309C-A37326519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1884B-7025-3988-0A15-C049FAEF7168}"/>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3388843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815DE4-7933-443A-E115-3D7F30AB9F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FBFA37-0AAF-F7DE-E917-1259ADCA50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07A50-1AF4-9A9A-6328-1EAA737CEA1C}"/>
              </a:ext>
            </a:extLst>
          </p:cNvPr>
          <p:cNvSpPr>
            <a:spLocks noGrp="1"/>
          </p:cNvSpPr>
          <p:nvPr>
            <p:ph type="dt" sz="half" idx="10"/>
          </p:nvPr>
        </p:nvSpPr>
        <p:spPr/>
        <p:txBody>
          <a:bodyPr/>
          <a:lstStyle/>
          <a:p>
            <a:fld id="{268BC242-D020-4926-8E2C-1E1B91647A7C}" type="datetime1">
              <a:rPr lang="en-US" smtClean="0"/>
              <a:t>5/9/2025</a:t>
            </a:fld>
            <a:endParaRPr lang="en-US"/>
          </a:p>
        </p:txBody>
      </p:sp>
      <p:sp>
        <p:nvSpPr>
          <p:cNvPr id="5" name="Footer Placeholder 4">
            <a:extLst>
              <a:ext uri="{FF2B5EF4-FFF2-40B4-BE49-F238E27FC236}">
                <a16:creationId xmlns:a16="http://schemas.microsoft.com/office/drawing/2014/main" id="{366C6B81-E323-1E6D-7221-FDCE6D0AC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2790-B63B-0070-A4A6-9DAD7BE9AE04}"/>
              </a:ext>
            </a:extLst>
          </p:cNvPr>
          <p:cNvSpPr>
            <a:spLocks noGrp="1"/>
          </p:cNvSpPr>
          <p:nvPr>
            <p:ph type="sldNum" sz="quarter" idx="12"/>
          </p:nvPr>
        </p:nvSpPr>
        <p:spPr/>
        <p:txBody>
          <a:bodyPr/>
          <a:lstStyle/>
          <a:p>
            <a:fld id="{621BEA2C-A594-45DE-A774-DC316088282C}" type="slidenum">
              <a:rPr lang="en-US" smtClean="0"/>
              <a:t>‹#›</a:t>
            </a:fld>
            <a:endParaRPr lang="en-US"/>
          </a:p>
        </p:txBody>
      </p:sp>
    </p:spTree>
    <p:extLst>
      <p:ext uri="{BB962C8B-B14F-4D97-AF65-F5344CB8AC3E}">
        <p14:creationId xmlns:p14="http://schemas.microsoft.com/office/powerpoint/2010/main" val="747963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3AA8AF-64C9-4A83-8B43-0905BEFB3794}" type="datetime1">
              <a:rPr lang="en-US" smtClean="0"/>
              <a:t>5/9/2025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1721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4C98F-8DB5-4350-8E80-05F684018128}" type="datetime1">
              <a:rPr lang="en-US" smtClean="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5783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43E6E-7397-4D87-B764-28A0ACDE5A1E}" type="datetime1">
              <a:rPr lang="en-US" smtClean="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7550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366415-0449-4A50-9BAC-9C9603F1DE8E}" type="datetime1">
              <a:rPr lang="en-US" smtClean="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7295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2D5DA6-4308-4210-8EA5-D04D4A5962AE}" type="datetime1">
              <a:rPr lang="en-US" smtClean="0"/>
              <a:t>5/9/2025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8605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2C8D4F-1F3B-48D1-888A-67F8B83C1DA9}" type="datetime1">
              <a:rPr lang="en-US" smtClean="0"/>
              <a:t>5/9/2025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587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1478-1C65-751F-3D01-EAF0914562C5}"/>
              </a:ext>
            </a:extLst>
          </p:cNvPr>
          <p:cNvSpPr>
            <a:spLocks noGrp="1"/>
          </p:cNvSpPr>
          <p:nvPr>
            <p:ph type="title"/>
          </p:nvPr>
        </p:nvSpPr>
        <p:spPr>
          <a:xfrm>
            <a:off x="838200" y="365126"/>
            <a:ext cx="10515600" cy="711200"/>
          </a:xfrm>
          <a:ln cmpd="tri">
            <a:noFill/>
          </a:ln>
        </p:spPr>
        <p:txBody>
          <a:bodyPr>
            <a:normAutofit/>
          </a:bodyPr>
          <a:lstStyle>
            <a:lvl1pPr>
              <a:defRPr sz="3000" u="sng" baseline="0"/>
            </a:lvl1pPr>
          </a:lstStyle>
          <a:p>
            <a:r>
              <a:rPr lang="en-US" dirty="0"/>
              <a:t>Click to edit Master title style</a:t>
            </a:r>
          </a:p>
        </p:txBody>
      </p:sp>
      <p:sp>
        <p:nvSpPr>
          <p:cNvPr id="4" name="Date Placeholder 3">
            <a:extLst>
              <a:ext uri="{FF2B5EF4-FFF2-40B4-BE49-F238E27FC236}">
                <a16:creationId xmlns:a16="http://schemas.microsoft.com/office/drawing/2014/main" id="{61AF35C6-07F6-F994-657C-B66716474A7A}"/>
              </a:ext>
            </a:extLst>
          </p:cNvPr>
          <p:cNvSpPr>
            <a:spLocks noGrp="1"/>
          </p:cNvSpPr>
          <p:nvPr>
            <p:ph type="dt" sz="half" idx="10"/>
          </p:nvPr>
        </p:nvSpPr>
        <p:spPr/>
        <p:txBody>
          <a:bodyPr/>
          <a:lstStyle/>
          <a:p>
            <a:fld id="{100FFC02-1242-4588-B180-E67BF726DF49}" type="datetime1">
              <a:rPr lang="en-US" smtClean="0"/>
              <a:t>5/9/2025</a:t>
            </a:fld>
            <a:endParaRPr lang="en-US"/>
          </a:p>
        </p:txBody>
      </p:sp>
      <p:sp>
        <p:nvSpPr>
          <p:cNvPr id="5" name="Footer Placeholder 4">
            <a:extLst>
              <a:ext uri="{FF2B5EF4-FFF2-40B4-BE49-F238E27FC236}">
                <a16:creationId xmlns:a16="http://schemas.microsoft.com/office/drawing/2014/main" id="{3BB20B20-422C-87E6-D616-80714F6C1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B99F3-2F18-0950-BDF6-A50DAE1AAF7A}"/>
              </a:ext>
            </a:extLst>
          </p:cNvPr>
          <p:cNvSpPr>
            <a:spLocks noGrp="1"/>
          </p:cNvSpPr>
          <p:nvPr>
            <p:ph type="sldNum" sz="quarter" idx="12"/>
          </p:nvPr>
        </p:nvSpPr>
        <p:spPr/>
        <p:txBody>
          <a:bodyPr/>
          <a:lstStyle/>
          <a:p>
            <a:fld id="{605F862F-FF62-41F4-BE5E-97BDC6750EBD}" type="slidenum">
              <a:rPr lang="en-US" smtClean="0"/>
              <a:t>‹#›</a:t>
            </a:fld>
            <a:endParaRPr lang="en-US" dirty="0"/>
          </a:p>
        </p:txBody>
      </p:sp>
      <p:sp>
        <p:nvSpPr>
          <p:cNvPr id="15" name="Rectangle 14">
            <a:extLst>
              <a:ext uri="{FF2B5EF4-FFF2-40B4-BE49-F238E27FC236}">
                <a16:creationId xmlns:a16="http://schemas.microsoft.com/office/drawing/2014/main" id="{4100932C-8AA8-B532-31BA-816D796C7387}"/>
              </a:ext>
            </a:extLst>
          </p:cNvPr>
          <p:cNvSpPr/>
          <p:nvPr userDrawn="1"/>
        </p:nvSpPr>
        <p:spPr>
          <a:xfrm>
            <a:off x="233680" y="274319"/>
            <a:ext cx="11684000" cy="6329681"/>
          </a:xfrm>
          <a:prstGeom prst="rect">
            <a:avLst/>
          </a:prstGeom>
          <a:noFill/>
          <a:ln w="127000" cmpd="tri">
            <a:solidFill>
              <a:srgbClr val="FF0000"/>
            </a:solidFill>
          </a:ln>
          <a:effectLst>
            <a:glow rad="63500">
              <a:srgbClr val="92D050">
                <a:alpha val="40000"/>
              </a:srgbClr>
            </a:glow>
            <a:innerShdw blurRad="63500" dist="50800" dir="8100000">
              <a:srgbClr val="3399FF">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575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2CDA7-4A70-4F95-89C7-581D1254723F}" type="datetime1">
              <a:rPr lang="en-US" smtClean="0"/>
              <a:t>5/9/2025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64160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936932-4BEE-49AE-ACBA-B2981E66C870}" type="datetime1">
              <a:rPr lang="en-US" smtClean="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0046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4AAAFE8-6771-4FDB-9264-AB2FC1BA547A}" type="datetime1">
              <a:rPr lang="en-US" smtClean="0"/>
              <a:t>5/9/2025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6151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73A36-F20B-433F-8031-DF08A33311E3}" type="datetime1">
              <a:rPr lang="en-US" smtClean="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9558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8A0F-0C5D-41FD-BB8F-C71297F8F439}" type="datetime1">
              <a:rPr lang="en-US" smtClean="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065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0C0F-E0BD-8E8B-193D-F773F3BE0C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03CA2D-69A1-A9E2-3419-3469A543BA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BD63E8-88FB-FA8A-ADFC-FD467C746156}"/>
              </a:ext>
            </a:extLst>
          </p:cNvPr>
          <p:cNvSpPr>
            <a:spLocks noGrp="1"/>
          </p:cNvSpPr>
          <p:nvPr>
            <p:ph type="dt" sz="half" idx="10"/>
          </p:nvPr>
        </p:nvSpPr>
        <p:spPr/>
        <p:txBody>
          <a:bodyPr/>
          <a:lstStyle/>
          <a:p>
            <a:fld id="{8DFD7F17-1974-49BA-B9AC-16B631F22632}" type="datetime1">
              <a:rPr lang="en-US" smtClean="0"/>
              <a:t>5/9/2025</a:t>
            </a:fld>
            <a:endParaRPr lang="en-US"/>
          </a:p>
        </p:txBody>
      </p:sp>
      <p:sp>
        <p:nvSpPr>
          <p:cNvPr id="5" name="Footer Placeholder 4">
            <a:extLst>
              <a:ext uri="{FF2B5EF4-FFF2-40B4-BE49-F238E27FC236}">
                <a16:creationId xmlns:a16="http://schemas.microsoft.com/office/drawing/2014/main" id="{F40A9347-D7FF-AFA9-974C-D8DCFE9F1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F6E1B-9853-856F-5963-E07716C26814}"/>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408567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2962-5A31-3AB8-74F3-252E1C8284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135C1-9465-D25C-F113-26B4EA593F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88EEC-79C1-88C3-8A67-C865996442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70F968-3B3A-4D8B-1BD5-58C03C7DE244}"/>
              </a:ext>
            </a:extLst>
          </p:cNvPr>
          <p:cNvSpPr>
            <a:spLocks noGrp="1"/>
          </p:cNvSpPr>
          <p:nvPr>
            <p:ph type="dt" sz="half" idx="10"/>
          </p:nvPr>
        </p:nvSpPr>
        <p:spPr/>
        <p:txBody>
          <a:bodyPr/>
          <a:lstStyle/>
          <a:p>
            <a:fld id="{364C48C7-F615-471F-B555-EB056E22375D}" type="datetime1">
              <a:rPr lang="en-US" smtClean="0"/>
              <a:t>5/9/2025</a:t>
            </a:fld>
            <a:endParaRPr lang="en-US"/>
          </a:p>
        </p:txBody>
      </p:sp>
      <p:sp>
        <p:nvSpPr>
          <p:cNvPr id="6" name="Footer Placeholder 5">
            <a:extLst>
              <a:ext uri="{FF2B5EF4-FFF2-40B4-BE49-F238E27FC236}">
                <a16:creationId xmlns:a16="http://schemas.microsoft.com/office/drawing/2014/main" id="{977DFE93-51A8-C4B0-13EA-668E8D28E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C1E1C-249C-B609-2147-10EC12FB05C4}"/>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5005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FFE7-D0D0-DC21-7985-1D78B8B7DA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09C52-76F9-8565-4BDB-07164A447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0057A3-560B-418B-519C-0568B0A737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C493E-5D73-DD34-0684-FA0A0C743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A4698-D8AF-9A0E-C142-6BFA0C0293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E8C9D-D660-4240-E21F-4F0D00933C75}"/>
              </a:ext>
            </a:extLst>
          </p:cNvPr>
          <p:cNvSpPr>
            <a:spLocks noGrp="1"/>
          </p:cNvSpPr>
          <p:nvPr>
            <p:ph type="dt" sz="half" idx="10"/>
          </p:nvPr>
        </p:nvSpPr>
        <p:spPr/>
        <p:txBody>
          <a:bodyPr/>
          <a:lstStyle/>
          <a:p>
            <a:fld id="{77D5B386-0914-4C0C-9FD9-4E075DF685C5}" type="datetime1">
              <a:rPr lang="en-US" smtClean="0"/>
              <a:t>5/9/2025</a:t>
            </a:fld>
            <a:endParaRPr lang="en-US"/>
          </a:p>
        </p:txBody>
      </p:sp>
      <p:sp>
        <p:nvSpPr>
          <p:cNvPr id="8" name="Footer Placeholder 7">
            <a:extLst>
              <a:ext uri="{FF2B5EF4-FFF2-40B4-BE49-F238E27FC236}">
                <a16:creationId xmlns:a16="http://schemas.microsoft.com/office/drawing/2014/main" id="{B040578D-C988-8AC6-3918-83E70C0391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28A98E-D462-D6F3-2E6B-FBDEA800777C}"/>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275889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B84E-466B-61DF-B8B3-4C12BA3625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BD2E0-4325-A169-86E7-4E11AB5C4F81}"/>
              </a:ext>
            </a:extLst>
          </p:cNvPr>
          <p:cNvSpPr>
            <a:spLocks noGrp="1"/>
          </p:cNvSpPr>
          <p:nvPr>
            <p:ph type="dt" sz="half" idx="10"/>
          </p:nvPr>
        </p:nvSpPr>
        <p:spPr/>
        <p:txBody>
          <a:bodyPr/>
          <a:lstStyle/>
          <a:p>
            <a:fld id="{00AFB4D1-A4FD-4F88-A493-373F617B653B}" type="datetime1">
              <a:rPr lang="en-US" smtClean="0"/>
              <a:t>5/9/2025</a:t>
            </a:fld>
            <a:endParaRPr lang="en-US"/>
          </a:p>
        </p:txBody>
      </p:sp>
      <p:sp>
        <p:nvSpPr>
          <p:cNvPr id="4" name="Footer Placeholder 3">
            <a:extLst>
              <a:ext uri="{FF2B5EF4-FFF2-40B4-BE49-F238E27FC236}">
                <a16:creationId xmlns:a16="http://schemas.microsoft.com/office/drawing/2014/main" id="{8E0287C4-3076-3992-FD5E-2F086BEB5B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1C4F14-DAA3-6443-272E-57DC1340273F}"/>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280236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0272F-CF5B-1AF8-A176-B4C029C9542A}"/>
              </a:ext>
            </a:extLst>
          </p:cNvPr>
          <p:cNvSpPr>
            <a:spLocks noGrp="1"/>
          </p:cNvSpPr>
          <p:nvPr>
            <p:ph type="dt" sz="half" idx="10"/>
          </p:nvPr>
        </p:nvSpPr>
        <p:spPr/>
        <p:txBody>
          <a:bodyPr/>
          <a:lstStyle/>
          <a:p>
            <a:fld id="{7F58A029-B135-4711-A89F-C425D5ECDF54}" type="datetime1">
              <a:rPr lang="en-US" smtClean="0"/>
              <a:t>5/9/2025</a:t>
            </a:fld>
            <a:endParaRPr lang="en-US"/>
          </a:p>
        </p:txBody>
      </p:sp>
      <p:sp>
        <p:nvSpPr>
          <p:cNvPr id="3" name="Footer Placeholder 2">
            <a:extLst>
              <a:ext uri="{FF2B5EF4-FFF2-40B4-BE49-F238E27FC236}">
                <a16:creationId xmlns:a16="http://schemas.microsoft.com/office/drawing/2014/main" id="{6C9394F1-20A1-936A-6672-10604CB5D2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D82209-2834-0041-10EA-CC8CDC6768B5}"/>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31326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83D1-775A-B197-DD01-CE8B27F25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E8187F-0091-2B64-0281-CF36FE0CD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5E938D-FC67-DE35-4072-E69B80AED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892BE-05E8-99B3-A110-0BABD2C901C6}"/>
              </a:ext>
            </a:extLst>
          </p:cNvPr>
          <p:cNvSpPr>
            <a:spLocks noGrp="1"/>
          </p:cNvSpPr>
          <p:nvPr>
            <p:ph type="dt" sz="half" idx="10"/>
          </p:nvPr>
        </p:nvSpPr>
        <p:spPr/>
        <p:txBody>
          <a:bodyPr/>
          <a:lstStyle/>
          <a:p>
            <a:fld id="{D1469BE5-B129-4A9C-B5D9-C2205435D171}" type="datetime1">
              <a:rPr lang="en-US" smtClean="0"/>
              <a:t>5/9/2025</a:t>
            </a:fld>
            <a:endParaRPr lang="en-US"/>
          </a:p>
        </p:txBody>
      </p:sp>
      <p:sp>
        <p:nvSpPr>
          <p:cNvPr id="6" name="Footer Placeholder 5">
            <a:extLst>
              <a:ext uri="{FF2B5EF4-FFF2-40B4-BE49-F238E27FC236}">
                <a16:creationId xmlns:a16="http://schemas.microsoft.com/office/drawing/2014/main" id="{D5E69FB4-95FF-9758-CC8D-BBC4DE2E8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901B6-F01D-CDF8-331D-82D653BA1518}"/>
              </a:ext>
            </a:extLst>
          </p:cNvPr>
          <p:cNvSpPr>
            <a:spLocks noGrp="1"/>
          </p:cNvSpPr>
          <p:nvPr>
            <p:ph type="sldNum" sz="quarter" idx="12"/>
          </p:nvPr>
        </p:nvSpPr>
        <p:spPr/>
        <p:txBody>
          <a:bodyPr/>
          <a:lstStyle/>
          <a:p>
            <a:fld id="{605F862F-FF62-41F4-BE5E-97BDC6750EBD}" type="slidenum">
              <a:rPr lang="en-US" smtClean="0"/>
              <a:t>‹#›</a:t>
            </a:fld>
            <a:endParaRPr lang="en-US"/>
          </a:p>
        </p:txBody>
      </p:sp>
    </p:spTree>
    <p:extLst>
      <p:ext uri="{BB962C8B-B14F-4D97-AF65-F5344CB8AC3E}">
        <p14:creationId xmlns:p14="http://schemas.microsoft.com/office/powerpoint/2010/main" val="52435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AA251-F693-734A-66AC-3BB84805E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51E3D3-9F66-6AF7-2794-A6F6858E7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8816F-EB9D-0515-D499-13B78A2A1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B07F87-4387-40F7-934F-945DE4675F5F}" type="datetime1">
              <a:rPr lang="en-US" smtClean="0"/>
              <a:t>5/9/2025</a:t>
            </a:fld>
            <a:endParaRPr lang="en-US"/>
          </a:p>
        </p:txBody>
      </p:sp>
      <p:sp>
        <p:nvSpPr>
          <p:cNvPr id="5" name="Footer Placeholder 4">
            <a:extLst>
              <a:ext uri="{FF2B5EF4-FFF2-40B4-BE49-F238E27FC236}">
                <a16:creationId xmlns:a16="http://schemas.microsoft.com/office/drawing/2014/main" id="{092729C7-E5EC-1C6E-9626-66C25D6434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4C0B49-1489-F7FB-3182-9EB212D9E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5F862F-FF62-41F4-BE5E-97BDC6750EBD}" type="slidenum">
              <a:rPr lang="en-US" smtClean="0"/>
              <a:t>‹#›</a:t>
            </a:fld>
            <a:endParaRPr lang="en-US"/>
          </a:p>
        </p:txBody>
      </p:sp>
      <p:pic>
        <p:nvPicPr>
          <p:cNvPr id="8" name="Picture 7" descr="A red and white shield with a crown&#10;&#10;AI-generated content may be incorrect.">
            <a:extLst>
              <a:ext uri="{FF2B5EF4-FFF2-40B4-BE49-F238E27FC236}">
                <a16:creationId xmlns:a16="http://schemas.microsoft.com/office/drawing/2014/main" id="{916BE162-3D24-B778-F045-F44EF76ADD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76965" y="409575"/>
            <a:ext cx="962284" cy="1281113"/>
          </a:xfrm>
          <a:prstGeom prst="rect">
            <a:avLst/>
          </a:prstGeom>
        </p:spPr>
      </p:pic>
      <p:sp>
        <p:nvSpPr>
          <p:cNvPr id="9" name="Rectangle 8">
            <a:extLst>
              <a:ext uri="{FF2B5EF4-FFF2-40B4-BE49-F238E27FC236}">
                <a16:creationId xmlns:a16="http://schemas.microsoft.com/office/drawing/2014/main" id="{F487C70E-956F-3AD9-87A1-86920605DF59}"/>
              </a:ext>
            </a:extLst>
          </p:cNvPr>
          <p:cNvSpPr/>
          <p:nvPr userDrawn="1"/>
        </p:nvSpPr>
        <p:spPr>
          <a:xfrm>
            <a:off x="11642651" y="1488558"/>
            <a:ext cx="223284" cy="3370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690619"/>
      </p:ext>
    </p:extLst>
  </p:cSld>
  <p:clrMap bg1="lt1" tx1="dk1" bg2="lt2" tx2="dk2" accent1="accent1" accent2="accent2" accent3="accent3" accent4="accent4" accent5="accent5" accent6="accent6" hlink="hlink" folHlink="folHlink"/>
  <p:sldLayoutIdLst>
    <p:sldLayoutId id="2147483690" r:id="rId1"/>
    <p:sldLayoutId id="2147483725"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AA251-F693-734A-66AC-3BB84805E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51E3D3-9F66-6AF7-2794-A6F6858E7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8816F-EB9D-0515-D499-13B78A2A1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1053FF-7C97-48EC-825F-6ACCB16DCC13}" type="datetime1">
              <a:rPr lang="en-US" smtClean="0"/>
              <a:t>5/9/2025</a:t>
            </a:fld>
            <a:endParaRPr lang="en-US"/>
          </a:p>
        </p:txBody>
      </p:sp>
      <p:sp>
        <p:nvSpPr>
          <p:cNvPr id="5" name="Footer Placeholder 4">
            <a:extLst>
              <a:ext uri="{FF2B5EF4-FFF2-40B4-BE49-F238E27FC236}">
                <a16:creationId xmlns:a16="http://schemas.microsoft.com/office/drawing/2014/main" id="{092729C7-E5EC-1C6E-9626-66C25D6434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4C0B49-1489-F7FB-3182-9EB212D9E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1BEA2C-A594-45DE-A774-DC316088282C}" type="slidenum">
              <a:rPr lang="en-US" smtClean="0"/>
              <a:t>‹#›</a:t>
            </a:fld>
            <a:endParaRPr lang="en-US"/>
          </a:p>
        </p:txBody>
      </p:sp>
    </p:spTree>
    <p:extLst>
      <p:ext uri="{BB962C8B-B14F-4D97-AF65-F5344CB8AC3E}">
        <p14:creationId xmlns:p14="http://schemas.microsoft.com/office/powerpoint/2010/main" val="411827864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7248DDA-F188-41A2-B17B-D1AA1FD32CF6}" type="datetime1">
              <a:rPr lang="en-US" smtClean="0"/>
              <a:t>5/9/2025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60458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rchseattle.org/parish-financial-services/parish-financial-services-internal-resour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archseattle.org/wp-content/uploads/2023/11/A-Appendices.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archseattle.org/wp-content/uploads/2024/02/Parish-vs-PersonalExpenses-Chart.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archseattle.org/wp-content/uploads/2023/11/A-Appendices.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jan.augustavo@seattlearch.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archseattle.org/for-parishes/hr-toolkit/hr-toolkit-admin-resource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sgc.wa.gov/" TargetMode="External"/><Relationship Id="rId7"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sgc.wa.gov/rules-enforcement/activities-we-regulate" TargetMode="External"/><Relationship Id="rId4" Type="http://schemas.openxmlformats.org/officeDocument/2006/relationships/hyperlink" Target="https://wsgc.wa.gov/licensing/activities-dont-require-license/charitable-and-nonprofit-activities-dont-require-licens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archseattle.org/parish-financial-services/parish-financial-services-educationa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archseattle.org/wp-content/uploads/2025/01/Archdiocese-of-Seattle-Stock-Donation-Form-min-4.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irs.gov/pub/irs-pdf/f8283.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loretta.griffin@seattlearch.org"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mailto:arlene.stace@seattlearch.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ecure.ethicspoint.com/domain/media/en/gui/47276/index.htm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archseattle.org/parish-financial-services"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mailto:scott.bader@seattlearch.org"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mailto:arlene.stace@seattlearch.org" TargetMode="External"/><Relationship Id="rId5" Type="http://schemas.openxmlformats.org/officeDocument/2006/relationships/hyperlink" Target="mailto:loretta.griffin@seattlearch.org" TargetMode="External"/><Relationship Id="rId4" Type="http://schemas.openxmlformats.org/officeDocument/2006/relationships/hyperlink" Target="mailto:sarah.Diama@seattlearch.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archseattle.org/parish-financial-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6BE3-20B0-43DF-8302-6FAA5FF9AF3B}"/>
              </a:ext>
            </a:extLst>
          </p:cNvPr>
          <p:cNvSpPr>
            <a:spLocks noGrp="1"/>
          </p:cNvSpPr>
          <p:nvPr>
            <p:ph type="ctrTitle"/>
          </p:nvPr>
        </p:nvSpPr>
        <p:spPr>
          <a:xfrm>
            <a:off x="1421364" y="2149151"/>
            <a:ext cx="9144000" cy="725618"/>
          </a:xfrm>
        </p:spPr>
        <p:txBody>
          <a:bodyPr>
            <a:normAutofit/>
          </a:bodyPr>
          <a:lstStyle/>
          <a:p>
            <a:r>
              <a:rPr lang="en-US" sz="3600" dirty="0"/>
              <a:t>Archdiocese of Seattle</a:t>
            </a:r>
          </a:p>
        </p:txBody>
      </p:sp>
      <p:sp>
        <p:nvSpPr>
          <p:cNvPr id="3" name="Subtitle 2">
            <a:extLst>
              <a:ext uri="{FF2B5EF4-FFF2-40B4-BE49-F238E27FC236}">
                <a16:creationId xmlns:a16="http://schemas.microsoft.com/office/drawing/2014/main" id="{AF150DA2-2156-4240-B7C2-28D7133BD04D}"/>
              </a:ext>
            </a:extLst>
          </p:cNvPr>
          <p:cNvSpPr>
            <a:spLocks noGrp="1"/>
          </p:cNvSpPr>
          <p:nvPr>
            <p:ph type="subTitle" idx="1"/>
          </p:nvPr>
        </p:nvSpPr>
        <p:spPr>
          <a:xfrm>
            <a:off x="1421364" y="3022867"/>
            <a:ext cx="9144000" cy="988623"/>
          </a:xfrm>
        </p:spPr>
        <p:txBody>
          <a:bodyPr/>
          <a:lstStyle/>
          <a:p>
            <a:r>
              <a:rPr lang="en-US" sz="5400" dirty="0"/>
              <a:t>New Bookkeeper Training</a:t>
            </a:r>
          </a:p>
          <a:p>
            <a:endParaRPr lang="en-US" sz="5400" dirty="0"/>
          </a:p>
          <a:p>
            <a:endParaRPr lang="en-US" sz="2000" dirty="0"/>
          </a:p>
          <a:p>
            <a:endParaRPr lang="en-US" dirty="0"/>
          </a:p>
        </p:txBody>
      </p:sp>
      <p:pic>
        <p:nvPicPr>
          <p:cNvPr id="5" name="Picture 4">
            <a:extLst>
              <a:ext uri="{FF2B5EF4-FFF2-40B4-BE49-F238E27FC236}">
                <a16:creationId xmlns:a16="http://schemas.microsoft.com/office/drawing/2014/main" id="{B4C30BCF-10EC-FF46-8341-53BEA5AA6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136" y="405518"/>
            <a:ext cx="1198456" cy="1595535"/>
          </a:xfrm>
          <a:prstGeom prst="rect">
            <a:avLst/>
          </a:prstGeom>
        </p:spPr>
      </p:pic>
      <p:sp>
        <p:nvSpPr>
          <p:cNvPr id="8" name="TextBox 7">
            <a:extLst>
              <a:ext uri="{FF2B5EF4-FFF2-40B4-BE49-F238E27FC236}">
                <a16:creationId xmlns:a16="http://schemas.microsoft.com/office/drawing/2014/main" id="{4BDE8583-4291-678D-0D06-3C59CD6466BB}"/>
              </a:ext>
            </a:extLst>
          </p:cNvPr>
          <p:cNvSpPr txBox="1"/>
          <p:nvPr/>
        </p:nvSpPr>
        <p:spPr>
          <a:xfrm>
            <a:off x="1696617" y="5253136"/>
            <a:ext cx="8593494" cy="830997"/>
          </a:xfrm>
          <a:prstGeom prst="rect">
            <a:avLst/>
          </a:prstGeom>
          <a:noFill/>
        </p:spPr>
        <p:txBody>
          <a:bodyPr wrap="square" rtlCol="0">
            <a:spAutoFit/>
          </a:bodyPr>
          <a:lstStyle/>
          <a:p>
            <a:pPr algn="ctr"/>
            <a:r>
              <a:rPr lang="en-US" sz="2400" dirty="0"/>
              <a:t>PARISH FINANCIAL SERVICES</a:t>
            </a:r>
          </a:p>
          <a:p>
            <a:pPr algn="ctr"/>
            <a:r>
              <a:rPr lang="en-US" sz="2400" dirty="0"/>
              <a:t>MAY 2025</a:t>
            </a:r>
          </a:p>
        </p:txBody>
      </p:sp>
      <p:sp>
        <p:nvSpPr>
          <p:cNvPr id="4" name="Rectangle 3">
            <a:extLst>
              <a:ext uri="{FF2B5EF4-FFF2-40B4-BE49-F238E27FC236}">
                <a16:creationId xmlns:a16="http://schemas.microsoft.com/office/drawing/2014/main" id="{68DD150A-31A0-7627-5FC3-152CCEBCA650}"/>
              </a:ext>
            </a:extLst>
          </p:cNvPr>
          <p:cNvSpPr/>
          <p:nvPr/>
        </p:nvSpPr>
        <p:spPr>
          <a:xfrm>
            <a:off x="9530080" y="304800"/>
            <a:ext cx="2296160" cy="2326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4B8B6D-741C-2D23-CCCB-3E68A9AFC312}"/>
              </a:ext>
            </a:extLst>
          </p:cNvPr>
          <p:cNvSpPr/>
          <p:nvPr/>
        </p:nvSpPr>
        <p:spPr>
          <a:xfrm>
            <a:off x="6471920" y="1849120"/>
            <a:ext cx="203200" cy="151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BA9E3ED-26D7-9036-A9C1-A32D9F27F12E}"/>
              </a:ext>
            </a:extLst>
          </p:cNvPr>
          <p:cNvSpPr>
            <a:spLocks noGrp="1"/>
          </p:cNvSpPr>
          <p:nvPr>
            <p:ph type="sldNum" sz="quarter" idx="12"/>
          </p:nvPr>
        </p:nvSpPr>
        <p:spPr/>
        <p:txBody>
          <a:bodyPr/>
          <a:lstStyle/>
          <a:p>
            <a:fld id="{605F862F-FF62-41F4-BE5E-97BDC6750EBD}" type="slidenum">
              <a:rPr lang="en-US" smtClean="0"/>
              <a:t>1</a:t>
            </a:fld>
            <a:endParaRPr lang="en-US"/>
          </a:p>
        </p:txBody>
      </p:sp>
    </p:spTree>
    <p:extLst>
      <p:ext uri="{BB962C8B-B14F-4D97-AF65-F5344CB8AC3E}">
        <p14:creationId xmlns:p14="http://schemas.microsoft.com/office/powerpoint/2010/main" val="228669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46DD-958F-47D5-95CE-36705A978834}"/>
              </a:ext>
            </a:extLst>
          </p:cNvPr>
          <p:cNvSpPr>
            <a:spLocks noGrp="1"/>
          </p:cNvSpPr>
          <p:nvPr>
            <p:ph type="title"/>
          </p:nvPr>
        </p:nvSpPr>
        <p:spPr/>
        <p:txBody>
          <a:bodyPr/>
          <a:lstStyle/>
          <a:p>
            <a:r>
              <a:rPr lang="en-US" u="sng" dirty="0"/>
              <a:t>Parish Annual Report (PAR)</a:t>
            </a:r>
          </a:p>
        </p:txBody>
      </p:sp>
      <p:sp>
        <p:nvSpPr>
          <p:cNvPr id="3" name="Content Placeholder 2">
            <a:extLst>
              <a:ext uri="{FF2B5EF4-FFF2-40B4-BE49-F238E27FC236}">
                <a16:creationId xmlns:a16="http://schemas.microsoft.com/office/drawing/2014/main" id="{9B165789-73DA-4B0F-A5F9-D898E09BFEA2}"/>
              </a:ext>
            </a:extLst>
          </p:cNvPr>
          <p:cNvSpPr>
            <a:spLocks noGrp="1"/>
          </p:cNvSpPr>
          <p:nvPr>
            <p:ph idx="4294967295"/>
          </p:nvPr>
        </p:nvSpPr>
        <p:spPr>
          <a:xfrm>
            <a:off x="838200" y="1428750"/>
            <a:ext cx="4924647" cy="4748213"/>
          </a:xfrm>
        </p:spPr>
        <p:txBody>
          <a:bodyPr/>
          <a:lstStyle/>
          <a:p>
            <a:pPr>
              <a:spcBef>
                <a:spcPts val="0"/>
              </a:spcBef>
              <a:spcAft>
                <a:spcPts val="800"/>
              </a:spcAft>
            </a:pPr>
            <a:r>
              <a:rPr lang="en-US" sz="2000" dirty="0"/>
              <a:t>Due August 15</a:t>
            </a:r>
          </a:p>
          <a:p>
            <a:pPr>
              <a:spcBef>
                <a:spcPts val="0"/>
              </a:spcBef>
              <a:spcAft>
                <a:spcPts val="800"/>
              </a:spcAft>
            </a:pPr>
            <a:r>
              <a:rPr lang="en-US" sz="2000" dirty="0"/>
              <a:t>Data is for the immediately preceding fiscal year</a:t>
            </a:r>
          </a:p>
          <a:p>
            <a:pPr>
              <a:spcBef>
                <a:spcPts val="0"/>
              </a:spcBef>
              <a:spcAft>
                <a:spcPts val="800"/>
              </a:spcAft>
            </a:pPr>
            <a:r>
              <a:rPr lang="en-US" sz="2000" dirty="0"/>
              <a:t>Chancellors Office manages the process</a:t>
            </a:r>
          </a:p>
          <a:p>
            <a:pPr>
              <a:spcBef>
                <a:spcPts val="0"/>
              </a:spcBef>
              <a:spcAft>
                <a:spcPts val="800"/>
              </a:spcAft>
            </a:pPr>
            <a:r>
              <a:rPr lang="en-US" sz="2000" dirty="0"/>
              <a:t>PFS extracts financial data from Qvinci</a:t>
            </a:r>
          </a:p>
          <a:p>
            <a:pPr>
              <a:spcBef>
                <a:spcPts val="0"/>
              </a:spcBef>
              <a:spcAft>
                <a:spcPts val="800"/>
              </a:spcAft>
            </a:pPr>
            <a:r>
              <a:rPr lang="en-US" sz="2000" dirty="0"/>
              <a:t>Parish sends Unclaimed Property Information through Section II of the PAR</a:t>
            </a:r>
          </a:p>
          <a:p>
            <a:pPr>
              <a:spcBef>
                <a:spcPts val="0"/>
              </a:spcBef>
              <a:spcAft>
                <a:spcPts val="800"/>
              </a:spcAft>
            </a:pPr>
            <a:r>
              <a:rPr lang="en-US" sz="2000" dirty="0"/>
              <a:t>Other information provided by parish – data uploaded to a location provided by the Chancellors Office</a:t>
            </a:r>
          </a:p>
        </p:txBody>
      </p:sp>
      <p:pic>
        <p:nvPicPr>
          <p:cNvPr id="5" name="Picture 4">
            <a:extLst>
              <a:ext uri="{FF2B5EF4-FFF2-40B4-BE49-F238E27FC236}">
                <a16:creationId xmlns:a16="http://schemas.microsoft.com/office/drawing/2014/main" id="{935D760D-6ED4-FCA4-ED6A-5ED62404E940}"/>
              </a:ext>
            </a:extLst>
          </p:cNvPr>
          <p:cNvPicPr>
            <a:picLocks noChangeAspect="1"/>
          </p:cNvPicPr>
          <p:nvPr/>
        </p:nvPicPr>
        <p:blipFill>
          <a:blip r:embed="rId3"/>
          <a:stretch>
            <a:fillRect/>
          </a:stretch>
        </p:blipFill>
        <p:spPr>
          <a:xfrm>
            <a:off x="6642847" y="1648045"/>
            <a:ext cx="4034121" cy="3905321"/>
          </a:xfrm>
          <a:prstGeom prst="rect">
            <a:avLst/>
          </a:prstGeom>
        </p:spPr>
      </p:pic>
      <p:sp>
        <p:nvSpPr>
          <p:cNvPr id="4" name="Slide Number Placeholder 3">
            <a:extLst>
              <a:ext uri="{FF2B5EF4-FFF2-40B4-BE49-F238E27FC236}">
                <a16:creationId xmlns:a16="http://schemas.microsoft.com/office/drawing/2014/main" id="{68A0847E-81BF-A903-A330-09408028A635}"/>
              </a:ext>
            </a:extLst>
          </p:cNvPr>
          <p:cNvSpPr>
            <a:spLocks noGrp="1"/>
          </p:cNvSpPr>
          <p:nvPr>
            <p:ph type="sldNum" sz="quarter" idx="12"/>
          </p:nvPr>
        </p:nvSpPr>
        <p:spPr/>
        <p:txBody>
          <a:bodyPr/>
          <a:lstStyle/>
          <a:p>
            <a:fld id="{605F862F-FF62-41F4-BE5E-97BDC6750EBD}" type="slidenum">
              <a:rPr lang="en-US" smtClean="0"/>
              <a:t>10</a:t>
            </a:fld>
            <a:endParaRPr lang="en-US" dirty="0"/>
          </a:p>
        </p:txBody>
      </p:sp>
    </p:spTree>
    <p:extLst>
      <p:ext uri="{BB962C8B-B14F-4D97-AF65-F5344CB8AC3E}">
        <p14:creationId xmlns:p14="http://schemas.microsoft.com/office/powerpoint/2010/main" val="245761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D65B-32C2-AC8F-136F-87731E229451}"/>
              </a:ext>
            </a:extLst>
          </p:cNvPr>
          <p:cNvSpPr>
            <a:spLocks noGrp="1"/>
          </p:cNvSpPr>
          <p:nvPr>
            <p:ph type="title"/>
          </p:nvPr>
        </p:nvSpPr>
        <p:spPr/>
        <p:txBody>
          <a:bodyPr/>
          <a:lstStyle/>
          <a:p>
            <a:r>
              <a:rPr lang="en-US" dirty="0"/>
              <a:t>Parish Assessment</a:t>
            </a:r>
          </a:p>
        </p:txBody>
      </p:sp>
      <p:sp>
        <p:nvSpPr>
          <p:cNvPr id="3" name="Content Placeholder 2">
            <a:extLst>
              <a:ext uri="{FF2B5EF4-FFF2-40B4-BE49-F238E27FC236}">
                <a16:creationId xmlns:a16="http://schemas.microsoft.com/office/drawing/2014/main" id="{B2CDE1B9-FA27-861A-C10A-C6E9E89C7D1A}"/>
              </a:ext>
            </a:extLst>
          </p:cNvPr>
          <p:cNvSpPr>
            <a:spLocks noGrp="1"/>
          </p:cNvSpPr>
          <p:nvPr>
            <p:ph idx="4294967295"/>
          </p:nvPr>
        </p:nvSpPr>
        <p:spPr>
          <a:xfrm>
            <a:off x="838200" y="1076326"/>
            <a:ext cx="5051612" cy="5279650"/>
          </a:xfrm>
        </p:spPr>
        <p:txBody>
          <a:bodyPr>
            <a:normAutofit fontScale="62500" lnSpcReduction="20000"/>
          </a:bodyPr>
          <a:lstStyle/>
          <a:p>
            <a:pPr marL="0" indent="0">
              <a:buNone/>
            </a:pPr>
            <a:r>
              <a:rPr lang="en-US" sz="2200" u="sng" dirty="0"/>
              <a:t>Gross Assessable Income</a:t>
            </a:r>
            <a:endParaRPr lang="en-US" sz="2200" dirty="0"/>
          </a:p>
          <a:p>
            <a:r>
              <a:rPr lang="en-US" sz="2200" dirty="0"/>
              <a:t>Ordinary income – accounts 4101 to 4109</a:t>
            </a:r>
          </a:p>
          <a:p>
            <a:r>
              <a:rPr lang="en-US" sz="2200" dirty="0"/>
              <a:t>Fundraising revenue – 85% of gross fundraising revenue, or gross fundraising revenue minus actual fundraising expenses if actual expense &gt; 15% of gross fundraising revenue</a:t>
            </a:r>
          </a:p>
          <a:p>
            <a:r>
              <a:rPr lang="en-US" sz="2200" dirty="0"/>
              <a:t>Unrestricted bequests</a:t>
            </a:r>
          </a:p>
          <a:p>
            <a:r>
              <a:rPr lang="en-US" sz="2200" dirty="0"/>
              <a:t>Lease revenue – 85% of gross lease revenue, or gross lease revenue minus actual lease expenses if actual lease expenses &gt; 15% of gross lease revenue</a:t>
            </a:r>
          </a:p>
          <a:p>
            <a:pPr marL="0" indent="0">
              <a:buNone/>
            </a:pPr>
            <a:endParaRPr lang="en-US" sz="2200" dirty="0"/>
          </a:p>
          <a:p>
            <a:pPr marL="0" indent="0">
              <a:buNone/>
            </a:pPr>
            <a:r>
              <a:rPr lang="en-US" sz="2200" u="sng" dirty="0"/>
              <a:t>Deductions</a:t>
            </a:r>
            <a:endParaRPr lang="en-US" sz="2200" dirty="0"/>
          </a:p>
          <a:p>
            <a:r>
              <a:rPr lang="en-US" sz="2200" dirty="0"/>
              <a:t>School support (direct and indirect) – capped at 35% of gross assessable income and only up to the extent that the school does not have a surplus</a:t>
            </a:r>
          </a:p>
          <a:p>
            <a:pPr marL="457200" lvl="1" indent="0">
              <a:buNone/>
            </a:pPr>
            <a:r>
              <a:rPr lang="en-US" sz="2200" dirty="0"/>
              <a:t>- Indirect support must be recorded in the GL</a:t>
            </a:r>
          </a:p>
          <a:p>
            <a:r>
              <a:rPr lang="en-US" sz="2200" dirty="0"/>
              <a:t>Capital expenditures – capped at 15% of gross assessable income</a:t>
            </a:r>
          </a:p>
          <a:p>
            <a:pPr marL="0" indent="0">
              <a:buNone/>
            </a:pPr>
            <a:endParaRPr lang="en-US" sz="2200" dirty="0"/>
          </a:p>
          <a:p>
            <a:pPr marL="0" indent="0">
              <a:buNone/>
            </a:pPr>
            <a:r>
              <a:rPr lang="en-US" sz="2200" u="sng" dirty="0"/>
              <a:t>Assessable income </a:t>
            </a:r>
            <a:r>
              <a:rPr lang="en-US" sz="2200" dirty="0"/>
              <a:t>= Gross assessable income minus Deductions</a:t>
            </a:r>
          </a:p>
          <a:p>
            <a:pPr marL="0" indent="0">
              <a:buNone/>
            </a:pPr>
            <a:endParaRPr lang="en-US" sz="2200" dirty="0"/>
          </a:p>
          <a:p>
            <a:pPr marL="0" indent="0">
              <a:buNone/>
            </a:pPr>
            <a:r>
              <a:rPr lang="en-US" sz="2200" u="sng" dirty="0"/>
              <a:t>Assessment</a:t>
            </a:r>
            <a:r>
              <a:rPr lang="en-US" sz="2200" dirty="0"/>
              <a:t> = Assessable income multiplied by assessment rate established by the Archdiocese</a:t>
            </a:r>
          </a:p>
          <a:p>
            <a:endParaRPr lang="en-US" dirty="0"/>
          </a:p>
          <a:p>
            <a:endParaRPr lang="en-US" dirty="0"/>
          </a:p>
        </p:txBody>
      </p:sp>
      <p:pic>
        <p:nvPicPr>
          <p:cNvPr id="5" name="Picture 4">
            <a:extLst>
              <a:ext uri="{FF2B5EF4-FFF2-40B4-BE49-F238E27FC236}">
                <a16:creationId xmlns:a16="http://schemas.microsoft.com/office/drawing/2014/main" id="{CA031792-EFC9-4CF0-107C-E7638DDBFE0F}"/>
              </a:ext>
            </a:extLst>
          </p:cNvPr>
          <p:cNvPicPr>
            <a:picLocks noChangeAspect="1"/>
          </p:cNvPicPr>
          <p:nvPr/>
        </p:nvPicPr>
        <p:blipFill>
          <a:blip r:embed="rId3"/>
          <a:stretch>
            <a:fillRect/>
          </a:stretch>
        </p:blipFill>
        <p:spPr>
          <a:xfrm>
            <a:off x="6920753" y="1269176"/>
            <a:ext cx="3402971" cy="4729384"/>
          </a:xfrm>
          <a:prstGeom prst="rect">
            <a:avLst/>
          </a:prstGeom>
        </p:spPr>
      </p:pic>
      <p:sp>
        <p:nvSpPr>
          <p:cNvPr id="4" name="Slide Number Placeholder 3">
            <a:extLst>
              <a:ext uri="{FF2B5EF4-FFF2-40B4-BE49-F238E27FC236}">
                <a16:creationId xmlns:a16="http://schemas.microsoft.com/office/drawing/2014/main" id="{64453008-0F01-EE47-CBD0-90A25DBDE133}"/>
              </a:ext>
            </a:extLst>
          </p:cNvPr>
          <p:cNvSpPr>
            <a:spLocks noGrp="1"/>
          </p:cNvSpPr>
          <p:nvPr>
            <p:ph type="sldNum" sz="quarter" idx="12"/>
          </p:nvPr>
        </p:nvSpPr>
        <p:spPr/>
        <p:txBody>
          <a:bodyPr/>
          <a:lstStyle/>
          <a:p>
            <a:fld id="{605F862F-FF62-41F4-BE5E-97BDC6750EBD}" type="slidenum">
              <a:rPr lang="en-US" smtClean="0"/>
              <a:t>11</a:t>
            </a:fld>
            <a:endParaRPr lang="en-US" dirty="0"/>
          </a:p>
        </p:txBody>
      </p:sp>
    </p:spTree>
    <p:extLst>
      <p:ext uri="{BB962C8B-B14F-4D97-AF65-F5344CB8AC3E}">
        <p14:creationId xmlns:p14="http://schemas.microsoft.com/office/powerpoint/2010/main" val="72557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1EE2-45DB-43C9-E22F-C7C560E8336B}"/>
              </a:ext>
            </a:extLst>
          </p:cNvPr>
          <p:cNvSpPr>
            <a:spLocks noGrp="1"/>
          </p:cNvSpPr>
          <p:nvPr>
            <p:ph type="title"/>
          </p:nvPr>
        </p:nvSpPr>
        <p:spPr/>
        <p:txBody>
          <a:bodyPr>
            <a:normAutofit/>
          </a:bodyPr>
          <a:lstStyle/>
          <a:p>
            <a:r>
              <a:rPr lang="en-US" dirty="0"/>
              <a:t>Allowable School Support Deduction</a:t>
            </a:r>
          </a:p>
        </p:txBody>
      </p:sp>
      <p:sp>
        <p:nvSpPr>
          <p:cNvPr id="3" name="Content Placeholder 2">
            <a:extLst>
              <a:ext uri="{FF2B5EF4-FFF2-40B4-BE49-F238E27FC236}">
                <a16:creationId xmlns:a16="http://schemas.microsoft.com/office/drawing/2014/main" id="{5FBCA36C-BBED-0A09-DA9B-9E244569FFF2}"/>
              </a:ext>
            </a:extLst>
          </p:cNvPr>
          <p:cNvSpPr>
            <a:spLocks noGrp="1"/>
          </p:cNvSpPr>
          <p:nvPr>
            <p:ph idx="4294967295"/>
          </p:nvPr>
        </p:nvSpPr>
        <p:spPr>
          <a:xfrm>
            <a:off x="760379" y="1258855"/>
            <a:ext cx="10515600" cy="5064124"/>
          </a:xfrm>
        </p:spPr>
        <p:txBody>
          <a:bodyPr>
            <a:normAutofit fontScale="47500" lnSpcReduction="20000"/>
          </a:bodyPr>
          <a:lstStyle/>
          <a:p>
            <a:pPr marL="0" indent="0">
              <a:buNone/>
            </a:pPr>
            <a:r>
              <a:rPr lang="en-US" u="sng" dirty="0"/>
              <a:t>Scenario 1</a:t>
            </a:r>
            <a:r>
              <a:rPr lang="en-US" dirty="0"/>
              <a:t>:</a:t>
            </a:r>
          </a:p>
          <a:p>
            <a:pPr marL="233363" indent="0">
              <a:buNone/>
            </a:pPr>
            <a:r>
              <a:rPr lang="en-US" dirty="0"/>
              <a:t>Parish school support expense = $50,000</a:t>
            </a:r>
          </a:p>
          <a:p>
            <a:pPr marL="233363" indent="0">
              <a:buNone/>
            </a:pPr>
            <a:r>
              <a:rPr lang="en-US" dirty="0"/>
              <a:t>School net loss = $20,000</a:t>
            </a:r>
          </a:p>
          <a:p>
            <a:pPr marL="233363" indent="0">
              <a:buNone/>
            </a:pPr>
            <a:r>
              <a:rPr lang="en-US" dirty="0"/>
              <a:t>Tentative Allowable school support deduction* = $50,000</a:t>
            </a:r>
          </a:p>
          <a:p>
            <a:pPr marL="0" indent="0">
              <a:buNone/>
            </a:pPr>
            <a:endParaRPr lang="en-US" dirty="0"/>
          </a:p>
          <a:p>
            <a:pPr marL="0" indent="0">
              <a:buNone/>
            </a:pPr>
            <a:r>
              <a:rPr lang="en-US" u="sng" dirty="0"/>
              <a:t>Scenario 2</a:t>
            </a:r>
            <a:r>
              <a:rPr lang="en-US" dirty="0"/>
              <a:t>:</a:t>
            </a:r>
          </a:p>
          <a:p>
            <a:pPr marL="233363" indent="0">
              <a:buNone/>
            </a:pPr>
            <a:r>
              <a:rPr lang="en-US" dirty="0"/>
              <a:t>Parish school support expense = $50,000</a:t>
            </a:r>
          </a:p>
          <a:p>
            <a:pPr marL="233363" indent="0">
              <a:buNone/>
            </a:pPr>
            <a:r>
              <a:rPr lang="en-US" dirty="0"/>
              <a:t>School net income = $70,000</a:t>
            </a:r>
          </a:p>
          <a:p>
            <a:pPr marL="233363" indent="0">
              <a:buNone/>
            </a:pPr>
            <a:r>
              <a:rPr lang="en-US" dirty="0"/>
              <a:t>Tentative Allowable school support deduction* = $0</a:t>
            </a:r>
          </a:p>
          <a:p>
            <a:pPr marL="0" indent="0">
              <a:buNone/>
            </a:pPr>
            <a:endParaRPr lang="en-US" dirty="0"/>
          </a:p>
          <a:p>
            <a:pPr marL="0" indent="0">
              <a:buNone/>
            </a:pPr>
            <a:r>
              <a:rPr lang="en-US" u="sng" dirty="0"/>
              <a:t>Scenario 3</a:t>
            </a:r>
            <a:r>
              <a:rPr lang="en-US" dirty="0"/>
              <a:t>:</a:t>
            </a:r>
          </a:p>
          <a:p>
            <a:pPr marL="282575" indent="0">
              <a:buNone/>
            </a:pPr>
            <a:r>
              <a:rPr lang="en-US" dirty="0"/>
              <a:t>Parish school support expense = $50,000</a:t>
            </a:r>
          </a:p>
          <a:p>
            <a:pPr marL="282575" indent="0">
              <a:buNone/>
            </a:pPr>
            <a:r>
              <a:rPr lang="en-US" dirty="0"/>
              <a:t>School net income = $30,000</a:t>
            </a:r>
          </a:p>
          <a:p>
            <a:pPr marL="282575" indent="0">
              <a:buNone/>
            </a:pPr>
            <a:r>
              <a:rPr lang="en-US" dirty="0"/>
              <a:t>Tentative Allowable school support deduction* = $20,000</a:t>
            </a:r>
          </a:p>
          <a:p>
            <a:pPr marL="0" indent="0">
              <a:lnSpc>
                <a:spcPct val="170000"/>
              </a:lnSpc>
              <a:buNone/>
            </a:pPr>
            <a:endParaRPr lang="en-US" dirty="0"/>
          </a:p>
          <a:p>
            <a:pPr marL="0" indent="0">
              <a:lnSpc>
                <a:spcPct val="170000"/>
              </a:lnSpc>
              <a:buNone/>
            </a:pPr>
            <a:r>
              <a:rPr lang="en-US" dirty="0"/>
              <a:t>* </a:t>
            </a:r>
            <a:r>
              <a:rPr lang="en-US" b="1" dirty="0"/>
              <a:t>The final allowed school support is capped at 35% of gross assessable income. The home parish expense may also be adjusted if the school received support from neighboring parishes.</a:t>
            </a:r>
          </a:p>
          <a:p>
            <a:pPr marL="0" indent="0">
              <a:buNone/>
            </a:pPr>
            <a:endParaRPr lang="en-US" dirty="0"/>
          </a:p>
          <a:p>
            <a:pPr marL="0" indent="0">
              <a:buNone/>
            </a:pPr>
            <a:endParaRPr lang="en-US" u="sng" dirty="0"/>
          </a:p>
        </p:txBody>
      </p:sp>
      <p:sp>
        <p:nvSpPr>
          <p:cNvPr id="4" name="Slide Number Placeholder 3">
            <a:extLst>
              <a:ext uri="{FF2B5EF4-FFF2-40B4-BE49-F238E27FC236}">
                <a16:creationId xmlns:a16="http://schemas.microsoft.com/office/drawing/2014/main" id="{CCF7AD4F-F680-4E1B-5429-1ACF363F44C0}"/>
              </a:ext>
            </a:extLst>
          </p:cNvPr>
          <p:cNvSpPr>
            <a:spLocks noGrp="1"/>
          </p:cNvSpPr>
          <p:nvPr>
            <p:ph type="sldNum" sz="quarter" idx="12"/>
          </p:nvPr>
        </p:nvSpPr>
        <p:spPr/>
        <p:txBody>
          <a:bodyPr/>
          <a:lstStyle/>
          <a:p>
            <a:fld id="{605F862F-FF62-41F4-BE5E-97BDC6750EBD}" type="slidenum">
              <a:rPr lang="en-US" smtClean="0"/>
              <a:t>12</a:t>
            </a:fld>
            <a:endParaRPr lang="en-US" dirty="0"/>
          </a:p>
        </p:txBody>
      </p:sp>
    </p:spTree>
    <p:extLst>
      <p:ext uri="{BB962C8B-B14F-4D97-AF65-F5344CB8AC3E}">
        <p14:creationId xmlns:p14="http://schemas.microsoft.com/office/powerpoint/2010/main" val="387851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CEF2-F0F3-37F0-D401-8752134AFB9C}"/>
              </a:ext>
            </a:extLst>
          </p:cNvPr>
          <p:cNvSpPr>
            <a:spLocks noGrp="1"/>
          </p:cNvSpPr>
          <p:nvPr>
            <p:ph type="title"/>
          </p:nvPr>
        </p:nvSpPr>
        <p:spPr/>
        <p:txBody>
          <a:bodyPr/>
          <a:lstStyle/>
          <a:p>
            <a:r>
              <a:rPr lang="en-US" dirty="0"/>
              <a:t>Parish Financial Operations Review (PFOR)</a:t>
            </a:r>
          </a:p>
        </p:txBody>
      </p:sp>
      <p:sp>
        <p:nvSpPr>
          <p:cNvPr id="3" name="Content Placeholder 2">
            <a:extLst>
              <a:ext uri="{FF2B5EF4-FFF2-40B4-BE49-F238E27FC236}">
                <a16:creationId xmlns:a16="http://schemas.microsoft.com/office/drawing/2014/main" id="{CF541F2B-C1F5-F774-AF42-B106C98138C9}"/>
              </a:ext>
            </a:extLst>
          </p:cNvPr>
          <p:cNvSpPr>
            <a:spLocks noGrp="1"/>
          </p:cNvSpPr>
          <p:nvPr>
            <p:ph idx="4294967295"/>
          </p:nvPr>
        </p:nvSpPr>
        <p:spPr>
          <a:xfrm>
            <a:off x="838200" y="1428751"/>
            <a:ext cx="8792183" cy="4758040"/>
          </a:xfrm>
        </p:spPr>
        <p:txBody>
          <a:bodyPr>
            <a:normAutofit/>
          </a:bodyPr>
          <a:lstStyle/>
          <a:p>
            <a:pPr>
              <a:spcBef>
                <a:spcPts val="0"/>
              </a:spcBef>
              <a:spcAft>
                <a:spcPts val="1000"/>
              </a:spcAft>
            </a:pPr>
            <a:r>
              <a:rPr lang="en-US" sz="2000" dirty="0"/>
              <a:t>Conducted every 3 years</a:t>
            </a:r>
          </a:p>
          <a:p>
            <a:pPr>
              <a:spcBef>
                <a:spcPts val="0"/>
              </a:spcBef>
              <a:spcAft>
                <a:spcPts val="1000"/>
              </a:spcAft>
            </a:pPr>
            <a:r>
              <a:rPr lang="en-US" sz="2000" dirty="0"/>
              <a:t>Parish fills out PFOR questionnaire sent by PFS through the mail or download from the website: </a:t>
            </a:r>
          </a:p>
          <a:p>
            <a:pPr marL="690563" indent="0">
              <a:spcBef>
                <a:spcPts val="0"/>
              </a:spcBef>
              <a:spcAft>
                <a:spcPts val="1000"/>
              </a:spcAft>
              <a:buNone/>
            </a:pPr>
            <a:r>
              <a:rPr lang="en-US" sz="1400" dirty="0">
                <a:hlinkClick r:id="rId3"/>
              </a:rPr>
              <a:t>https://archseattle.org/parish-financial-services/parish-financial-services-internal-resources</a:t>
            </a:r>
            <a:endParaRPr lang="en-US" sz="1400" dirty="0"/>
          </a:p>
          <a:p>
            <a:pPr>
              <a:spcBef>
                <a:spcPts val="0"/>
              </a:spcBef>
              <a:spcAft>
                <a:spcPts val="1000"/>
              </a:spcAft>
            </a:pPr>
            <a:r>
              <a:rPr lang="en-US" sz="2000" dirty="0"/>
              <a:t>Bookkeeper provides documents required by the reviewer</a:t>
            </a:r>
          </a:p>
          <a:p>
            <a:pPr>
              <a:spcBef>
                <a:spcPts val="0"/>
              </a:spcBef>
              <a:spcAft>
                <a:spcPts val="1000"/>
              </a:spcAft>
            </a:pPr>
            <a:r>
              <a:rPr lang="en-US" sz="2000" dirty="0"/>
              <a:t>Bookkeeper, PAA and other parish staff meet and work with the reviewer during the site visit</a:t>
            </a:r>
          </a:p>
          <a:p>
            <a:pPr>
              <a:spcBef>
                <a:spcPts val="0"/>
              </a:spcBef>
              <a:spcAft>
                <a:spcPts val="1000"/>
              </a:spcAft>
            </a:pPr>
            <a:r>
              <a:rPr lang="en-US" sz="2000" dirty="0"/>
              <a:t>PFS sends letter of findings and recommendation to the pastor</a:t>
            </a:r>
          </a:p>
          <a:p>
            <a:pPr>
              <a:spcBef>
                <a:spcPts val="0"/>
              </a:spcBef>
              <a:spcAft>
                <a:spcPts val="1000"/>
              </a:spcAft>
            </a:pPr>
            <a:r>
              <a:rPr lang="en-US" sz="2000" dirty="0"/>
              <a:t>PFS conducts follow-up on implementation of recommendations after 90 days</a:t>
            </a:r>
          </a:p>
          <a:p>
            <a:pPr marL="0" indent="0">
              <a:spcBef>
                <a:spcPts val="0"/>
              </a:spcBef>
              <a:spcAft>
                <a:spcPts val="1000"/>
              </a:spcAft>
              <a:buNone/>
            </a:pPr>
            <a:endParaRPr lang="en-US" sz="1600" dirty="0"/>
          </a:p>
          <a:p>
            <a:pPr marL="0" indent="0">
              <a:spcBef>
                <a:spcPts val="0"/>
              </a:spcBef>
              <a:spcAft>
                <a:spcPts val="1000"/>
              </a:spcAft>
              <a:buNone/>
            </a:pPr>
            <a:endParaRPr lang="en-US" sz="1600" dirty="0"/>
          </a:p>
        </p:txBody>
      </p:sp>
      <p:sp>
        <p:nvSpPr>
          <p:cNvPr id="4" name="Slide Number Placeholder 3">
            <a:extLst>
              <a:ext uri="{FF2B5EF4-FFF2-40B4-BE49-F238E27FC236}">
                <a16:creationId xmlns:a16="http://schemas.microsoft.com/office/drawing/2014/main" id="{9400328B-9466-AAD7-7047-E1198085ED10}"/>
              </a:ext>
            </a:extLst>
          </p:cNvPr>
          <p:cNvSpPr>
            <a:spLocks noGrp="1"/>
          </p:cNvSpPr>
          <p:nvPr>
            <p:ph type="sldNum" sz="quarter" idx="12"/>
          </p:nvPr>
        </p:nvSpPr>
        <p:spPr/>
        <p:txBody>
          <a:bodyPr/>
          <a:lstStyle/>
          <a:p>
            <a:fld id="{605F862F-FF62-41F4-BE5E-97BDC6750EBD}" type="slidenum">
              <a:rPr lang="en-US" smtClean="0"/>
              <a:t>13</a:t>
            </a:fld>
            <a:endParaRPr lang="en-US" dirty="0"/>
          </a:p>
        </p:txBody>
      </p:sp>
      <p:sp>
        <p:nvSpPr>
          <p:cNvPr id="5" name="TextBox 4">
            <a:extLst>
              <a:ext uri="{FF2B5EF4-FFF2-40B4-BE49-F238E27FC236}">
                <a16:creationId xmlns:a16="http://schemas.microsoft.com/office/drawing/2014/main" id="{CF1112D6-FF80-6843-3739-C44A7C239B68}"/>
              </a:ext>
            </a:extLst>
          </p:cNvPr>
          <p:cNvSpPr txBox="1"/>
          <p:nvPr/>
        </p:nvSpPr>
        <p:spPr>
          <a:xfrm>
            <a:off x="726141" y="5764306"/>
            <a:ext cx="738691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2392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2B4D-9167-3456-F323-4F7E1B21AE78}"/>
              </a:ext>
            </a:extLst>
          </p:cNvPr>
          <p:cNvSpPr>
            <a:spLocks noGrp="1"/>
          </p:cNvSpPr>
          <p:nvPr>
            <p:ph type="title"/>
          </p:nvPr>
        </p:nvSpPr>
        <p:spPr>
          <a:xfrm>
            <a:off x="740924" y="314873"/>
            <a:ext cx="10515600" cy="827604"/>
          </a:xfrm>
        </p:spPr>
        <p:txBody>
          <a:bodyPr>
            <a:normAutofit/>
          </a:bodyPr>
          <a:lstStyle/>
          <a:p>
            <a:r>
              <a:rPr lang="en-US" dirty="0"/>
              <a:t>Chart of Accounts</a:t>
            </a:r>
          </a:p>
        </p:txBody>
      </p:sp>
      <p:pic>
        <p:nvPicPr>
          <p:cNvPr id="10" name="Picture 9">
            <a:extLst>
              <a:ext uri="{FF2B5EF4-FFF2-40B4-BE49-F238E27FC236}">
                <a16:creationId xmlns:a16="http://schemas.microsoft.com/office/drawing/2014/main" id="{0ECDAA4C-B5D8-6ABD-38A5-29040AB9DAE5}"/>
              </a:ext>
            </a:extLst>
          </p:cNvPr>
          <p:cNvPicPr>
            <a:picLocks noChangeAspect="1"/>
          </p:cNvPicPr>
          <p:nvPr/>
        </p:nvPicPr>
        <p:blipFill>
          <a:blip r:embed="rId3"/>
          <a:stretch>
            <a:fillRect/>
          </a:stretch>
        </p:blipFill>
        <p:spPr>
          <a:xfrm>
            <a:off x="1337273" y="1657080"/>
            <a:ext cx="3664638" cy="1333651"/>
          </a:xfrm>
          <a:prstGeom prst="rect">
            <a:avLst/>
          </a:prstGeom>
        </p:spPr>
      </p:pic>
      <p:sp>
        <p:nvSpPr>
          <p:cNvPr id="11" name="TextBox 10">
            <a:extLst>
              <a:ext uri="{FF2B5EF4-FFF2-40B4-BE49-F238E27FC236}">
                <a16:creationId xmlns:a16="http://schemas.microsoft.com/office/drawing/2014/main" id="{EA1B40FC-9E81-D265-0AA5-3A667F348845}"/>
              </a:ext>
            </a:extLst>
          </p:cNvPr>
          <p:cNvSpPr txBox="1"/>
          <p:nvPr/>
        </p:nvSpPr>
        <p:spPr>
          <a:xfrm>
            <a:off x="1141375" y="1245053"/>
            <a:ext cx="4056435" cy="338554"/>
          </a:xfrm>
          <a:prstGeom prst="rect">
            <a:avLst/>
          </a:prstGeom>
          <a:noFill/>
        </p:spPr>
        <p:txBody>
          <a:bodyPr wrap="square" rtlCol="0">
            <a:spAutoFit/>
          </a:bodyPr>
          <a:lstStyle/>
          <a:p>
            <a:pPr algn="ctr"/>
            <a:r>
              <a:rPr lang="en-US" sz="1600" b="1" u="sng" dirty="0"/>
              <a:t>MAIN ACCOUNT CLASSIFICATION</a:t>
            </a:r>
          </a:p>
        </p:txBody>
      </p:sp>
      <p:pic>
        <p:nvPicPr>
          <p:cNvPr id="18" name="Picture 17">
            <a:extLst>
              <a:ext uri="{FF2B5EF4-FFF2-40B4-BE49-F238E27FC236}">
                <a16:creationId xmlns:a16="http://schemas.microsoft.com/office/drawing/2014/main" id="{427BF059-6DFF-161E-5F81-B976C6FE3B8C}"/>
              </a:ext>
            </a:extLst>
          </p:cNvPr>
          <p:cNvPicPr>
            <a:picLocks noChangeAspect="1"/>
          </p:cNvPicPr>
          <p:nvPr/>
        </p:nvPicPr>
        <p:blipFill>
          <a:blip r:embed="rId4"/>
          <a:stretch>
            <a:fillRect/>
          </a:stretch>
        </p:blipFill>
        <p:spPr>
          <a:xfrm>
            <a:off x="5541890" y="1204189"/>
            <a:ext cx="3673261" cy="1848254"/>
          </a:xfrm>
          <a:prstGeom prst="rect">
            <a:avLst/>
          </a:prstGeom>
        </p:spPr>
      </p:pic>
      <p:pic>
        <p:nvPicPr>
          <p:cNvPr id="28" name="Picture 27">
            <a:extLst>
              <a:ext uri="{FF2B5EF4-FFF2-40B4-BE49-F238E27FC236}">
                <a16:creationId xmlns:a16="http://schemas.microsoft.com/office/drawing/2014/main" id="{ED0CA8DD-3219-FCB3-B25D-178CAAC838FB}"/>
              </a:ext>
            </a:extLst>
          </p:cNvPr>
          <p:cNvPicPr>
            <a:picLocks noChangeAspect="1"/>
          </p:cNvPicPr>
          <p:nvPr/>
        </p:nvPicPr>
        <p:blipFill>
          <a:blip r:embed="rId5"/>
          <a:stretch>
            <a:fillRect/>
          </a:stretch>
        </p:blipFill>
        <p:spPr>
          <a:xfrm>
            <a:off x="4681340" y="3210077"/>
            <a:ext cx="2829320" cy="1724266"/>
          </a:xfrm>
          <a:prstGeom prst="rect">
            <a:avLst/>
          </a:prstGeom>
        </p:spPr>
      </p:pic>
      <p:pic>
        <p:nvPicPr>
          <p:cNvPr id="30" name="Picture 29">
            <a:extLst>
              <a:ext uri="{FF2B5EF4-FFF2-40B4-BE49-F238E27FC236}">
                <a16:creationId xmlns:a16="http://schemas.microsoft.com/office/drawing/2014/main" id="{70921E7F-190D-5069-3FC6-032000E78DD1}"/>
              </a:ext>
            </a:extLst>
          </p:cNvPr>
          <p:cNvPicPr>
            <a:picLocks noChangeAspect="1"/>
          </p:cNvPicPr>
          <p:nvPr/>
        </p:nvPicPr>
        <p:blipFill>
          <a:blip r:embed="rId6"/>
          <a:stretch>
            <a:fillRect/>
          </a:stretch>
        </p:blipFill>
        <p:spPr>
          <a:xfrm>
            <a:off x="7932516" y="3210077"/>
            <a:ext cx="3448531" cy="2867425"/>
          </a:xfrm>
          <a:prstGeom prst="rect">
            <a:avLst/>
          </a:prstGeom>
        </p:spPr>
      </p:pic>
      <p:pic>
        <p:nvPicPr>
          <p:cNvPr id="32" name="Picture 31">
            <a:extLst>
              <a:ext uri="{FF2B5EF4-FFF2-40B4-BE49-F238E27FC236}">
                <a16:creationId xmlns:a16="http://schemas.microsoft.com/office/drawing/2014/main" id="{BB6366EB-D571-6B37-BB5F-A31A39F3CFE9}"/>
              </a:ext>
            </a:extLst>
          </p:cNvPr>
          <p:cNvPicPr>
            <a:picLocks noChangeAspect="1"/>
          </p:cNvPicPr>
          <p:nvPr/>
        </p:nvPicPr>
        <p:blipFill>
          <a:blip r:embed="rId7"/>
          <a:stretch>
            <a:fillRect/>
          </a:stretch>
        </p:blipFill>
        <p:spPr>
          <a:xfrm>
            <a:off x="660400" y="3219604"/>
            <a:ext cx="3321220" cy="3275724"/>
          </a:xfrm>
          <a:prstGeom prst="rect">
            <a:avLst/>
          </a:prstGeom>
        </p:spPr>
      </p:pic>
      <p:sp>
        <p:nvSpPr>
          <p:cNvPr id="3" name="Slide Number Placeholder 2">
            <a:extLst>
              <a:ext uri="{FF2B5EF4-FFF2-40B4-BE49-F238E27FC236}">
                <a16:creationId xmlns:a16="http://schemas.microsoft.com/office/drawing/2014/main" id="{1C4169E9-B38F-B560-E7E8-B1722A013AA0}"/>
              </a:ext>
            </a:extLst>
          </p:cNvPr>
          <p:cNvSpPr>
            <a:spLocks noGrp="1"/>
          </p:cNvSpPr>
          <p:nvPr>
            <p:ph type="sldNum" sz="quarter" idx="12"/>
          </p:nvPr>
        </p:nvSpPr>
        <p:spPr/>
        <p:txBody>
          <a:bodyPr/>
          <a:lstStyle/>
          <a:p>
            <a:fld id="{605F862F-FF62-41F4-BE5E-97BDC6750EBD}" type="slidenum">
              <a:rPr lang="en-US" smtClean="0"/>
              <a:t>14</a:t>
            </a:fld>
            <a:endParaRPr lang="en-US" dirty="0"/>
          </a:p>
        </p:txBody>
      </p:sp>
    </p:spTree>
    <p:extLst>
      <p:ext uri="{BB962C8B-B14F-4D97-AF65-F5344CB8AC3E}">
        <p14:creationId xmlns:p14="http://schemas.microsoft.com/office/powerpoint/2010/main" val="101475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5649-1B5B-1B97-F864-8F7B74993516}"/>
              </a:ext>
            </a:extLst>
          </p:cNvPr>
          <p:cNvSpPr>
            <a:spLocks noGrp="1"/>
          </p:cNvSpPr>
          <p:nvPr>
            <p:ph type="title"/>
          </p:nvPr>
        </p:nvSpPr>
        <p:spPr/>
        <p:txBody>
          <a:bodyPr/>
          <a:lstStyle/>
          <a:p>
            <a:r>
              <a:rPr lang="en-US" dirty="0"/>
              <a:t>Account Structure</a:t>
            </a:r>
          </a:p>
        </p:txBody>
      </p:sp>
      <p:sp>
        <p:nvSpPr>
          <p:cNvPr id="5" name="TextBox 4">
            <a:extLst>
              <a:ext uri="{FF2B5EF4-FFF2-40B4-BE49-F238E27FC236}">
                <a16:creationId xmlns:a16="http://schemas.microsoft.com/office/drawing/2014/main" id="{6835EF8A-7EA4-06EF-F24C-CB02C6E57E24}"/>
              </a:ext>
            </a:extLst>
          </p:cNvPr>
          <p:cNvSpPr txBox="1"/>
          <p:nvPr/>
        </p:nvSpPr>
        <p:spPr>
          <a:xfrm>
            <a:off x="838200" y="1690688"/>
            <a:ext cx="10911348" cy="3693319"/>
          </a:xfrm>
          <a:prstGeom prst="rect">
            <a:avLst/>
          </a:prstGeom>
          <a:noFill/>
        </p:spPr>
        <p:txBody>
          <a:bodyPr wrap="square" rtlCol="0">
            <a:spAutoFit/>
          </a:bodyPr>
          <a:lstStyle/>
          <a:p>
            <a:r>
              <a:rPr lang="en-US" dirty="0"/>
              <a:t>The complete account number is a 6-digit number in the format </a:t>
            </a:r>
            <a:r>
              <a:rPr lang="en-US" dirty="0" err="1"/>
              <a:t>xxxx.xx</a:t>
            </a:r>
            <a:endParaRPr lang="en-US" dirty="0"/>
          </a:p>
          <a:p>
            <a:endParaRPr lang="en-US" dirty="0"/>
          </a:p>
          <a:p>
            <a:r>
              <a:rPr lang="en-US" dirty="0"/>
              <a:t>The 1</a:t>
            </a:r>
            <a:r>
              <a:rPr lang="en-US" baseline="30000" dirty="0"/>
              <a:t>st</a:t>
            </a:r>
            <a:r>
              <a:rPr lang="en-US" dirty="0"/>
              <a:t> digit is the account type.</a:t>
            </a:r>
          </a:p>
          <a:p>
            <a:r>
              <a:rPr lang="en-US" dirty="0"/>
              <a:t>The 2</a:t>
            </a:r>
            <a:r>
              <a:rPr lang="en-US" baseline="30000" dirty="0"/>
              <a:t>nd</a:t>
            </a:r>
            <a:r>
              <a:rPr lang="en-US" dirty="0"/>
              <a:t> digit is the category type.</a:t>
            </a:r>
          </a:p>
          <a:p>
            <a:r>
              <a:rPr lang="en-US" dirty="0"/>
              <a:t>The 3</a:t>
            </a:r>
            <a:r>
              <a:rPr lang="en-US" baseline="30000" dirty="0"/>
              <a:t>rd</a:t>
            </a:r>
            <a:r>
              <a:rPr lang="en-US" dirty="0"/>
              <a:t> and 4</a:t>
            </a:r>
            <a:r>
              <a:rPr lang="en-US" baseline="30000" dirty="0"/>
              <a:t>th</a:t>
            </a:r>
            <a:r>
              <a:rPr lang="en-US" dirty="0"/>
              <a:t> digits are the item numbers.</a:t>
            </a:r>
          </a:p>
          <a:p>
            <a:r>
              <a:rPr lang="en-US" dirty="0"/>
              <a:t>The 5</a:t>
            </a:r>
            <a:r>
              <a:rPr lang="en-US" baseline="30000" dirty="0"/>
              <a:t>th</a:t>
            </a:r>
            <a:r>
              <a:rPr lang="en-US" dirty="0"/>
              <a:t> and 6</a:t>
            </a:r>
            <a:r>
              <a:rPr lang="en-US" baseline="30000" dirty="0"/>
              <a:t>th</a:t>
            </a:r>
            <a:r>
              <a:rPr lang="en-US" dirty="0"/>
              <a:t> digits are the programs.</a:t>
            </a:r>
          </a:p>
          <a:p>
            <a:endParaRPr lang="en-US" dirty="0"/>
          </a:p>
          <a:p>
            <a:r>
              <a:rPr lang="en-US" dirty="0"/>
              <a:t>The account number 5 1 20 . 10 is:  EXPENSE, SALARIES, LAY SALARIES, PARISH</a:t>
            </a:r>
          </a:p>
          <a:p>
            <a:endParaRPr lang="en-US" dirty="0"/>
          </a:p>
          <a:p>
            <a:r>
              <a:rPr lang="en-US" dirty="0"/>
              <a:t>The account number 5 1 20 . 80 is:  EXPENSE, SALARIES, LAY SALARIES, SCHOOL</a:t>
            </a:r>
          </a:p>
          <a:p>
            <a:endParaRPr lang="en-US" dirty="0"/>
          </a:p>
          <a:p>
            <a:r>
              <a:rPr lang="en-US" dirty="0"/>
              <a:t>If you changed the 1</a:t>
            </a:r>
            <a:r>
              <a:rPr lang="en-US" baseline="30000" dirty="0"/>
              <a:t>st</a:t>
            </a:r>
            <a:r>
              <a:rPr lang="en-US" dirty="0"/>
              <a:t> digit to show 4 1 20 . 10 : REVENUE, COLLECTIONS, BUILDING FUND DRIVE REVENUE, PARISH</a:t>
            </a:r>
          </a:p>
          <a:p>
            <a:endParaRPr lang="en-US" dirty="0"/>
          </a:p>
        </p:txBody>
      </p:sp>
      <p:sp>
        <p:nvSpPr>
          <p:cNvPr id="3" name="Slide Number Placeholder 2">
            <a:extLst>
              <a:ext uri="{FF2B5EF4-FFF2-40B4-BE49-F238E27FC236}">
                <a16:creationId xmlns:a16="http://schemas.microsoft.com/office/drawing/2014/main" id="{8A6D34BE-85C0-FE96-240C-FEA0F6725CC0}"/>
              </a:ext>
            </a:extLst>
          </p:cNvPr>
          <p:cNvSpPr>
            <a:spLocks noGrp="1"/>
          </p:cNvSpPr>
          <p:nvPr>
            <p:ph type="sldNum" sz="quarter" idx="12"/>
          </p:nvPr>
        </p:nvSpPr>
        <p:spPr/>
        <p:txBody>
          <a:bodyPr/>
          <a:lstStyle/>
          <a:p>
            <a:fld id="{605F862F-FF62-41F4-BE5E-97BDC6750EBD}" type="slidenum">
              <a:rPr lang="en-US" smtClean="0"/>
              <a:t>15</a:t>
            </a:fld>
            <a:endParaRPr lang="en-US" dirty="0"/>
          </a:p>
        </p:txBody>
      </p:sp>
    </p:spTree>
    <p:extLst>
      <p:ext uri="{BB962C8B-B14F-4D97-AF65-F5344CB8AC3E}">
        <p14:creationId xmlns:p14="http://schemas.microsoft.com/office/powerpoint/2010/main" val="276409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FFDC-3D1C-483C-B761-343F6B2858C7}"/>
              </a:ext>
            </a:extLst>
          </p:cNvPr>
          <p:cNvSpPr>
            <a:spLocks noGrp="1"/>
          </p:cNvSpPr>
          <p:nvPr>
            <p:ph type="title"/>
          </p:nvPr>
        </p:nvSpPr>
        <p:spPr/>
        <p:txBody>
          <a:bodyPr>
            <a:normAutofit/>
          </a:bodyPr>
          <a:lstStyle/>
          <a:p>
            <a:r>
              <a:rPr lang="en-US" u="sng" dirty="0"/>
              <a:t>Custodial, Restricted, and Designated Funds</a:t>
            </a:r>
          </a:p>
        </p:txBody>
      </p:sp>
      <p:sp>
        <p:nvSpPr>
          <p:cNvPr id="3" name="Content Placeholder 2">
            <a:extLst>
              <a:ext uri="{FF2B5EF4-FFF2-40B4-BE49-F238E27FC236}">
                <a16:creationId xmlns:a16="http://schemas.microsoft.com/office/drawing/2014/main" id="{C2532391-F28E-4858-A0EA-A83E04172789}"/>
              </a:ext>
            </a:extLst>
          </p:cNvPr>
          <p:cNvSpPr>
            <a:spLocks noGrp="1"/>
          </p:cNvSpPr>
          <p:nvPr>
            <p:ph idx="4294967295"/>
          </p:nvPr>
        </p:nvSpPr>
        <p:spPr>
          <a:xfrm>
            <a:off x="838200" y="1428750"/>
            <a:ext cx="8580120" cy="4748213"/>
          </a:xfrm>
        </p:spPr>
        <p:txBody>
          <a:bodyPr>
            <a:normAutofit/>
          </a:bodyPr>
          <a:lstStyle/>
          <a:p>
            <a:pPr>
              <a:spcAft>
                <a:spcPts val="800"/>
              </a:spcAft>
            </a:pPr>
            <a:r>
              <a:rPr lang="en-US" sz="2000" dirty="0"/>
              <a:t>Custodial</a:t>
            </a:r>
          </a:p>
          <a:p>
            <a:pPr lvl="1">
              <a:spcAft>
                <a:spcPts val="800"/>
              </a:spcAft>
            </a:pPr>
            <a:r>
              <a:rPr lang="en-US" sz="1800" dirty="0"/>
              <a:t>Parish Custodial Funds - amounts entrusted to the parish for the purpose of holding, receiving and disbursing such funds for another agency or institution (e.g., Altar Society, Parents Club)</a:t>
            </a:r>
          </a:p>
          <a:p>
            <a:pPr lvl="1">
              <a:spcAft>
                <a:spcPts val="800"/>
              </a:spcAft>
            </a:pPr>
            <a:r>
              <a:rPr lang="en-US" sz="1800" dirty="0"/>
              <a:t>Custodial Collections – scheduled by the Archdiocese (e.g., Peter’s Pence)</a:t>
            </a:r>
          </a:p>
          <a:p>
            <a:pPr>
              <a:spcAft>
                <a:spcPts val="800"/>
              </a:spcAft>
            </a:pPr>
            <a:r>
              <a:rPr lang="en-US" sz="2000" dirty="0"/>
              <a:t>Restricted – contributions received with conditions or limitations set by the donor on how the funds can be used. </a:t>
            </a:r>
          </a:p>
          <a:p>
            <a:pPr>
              <a:spcAft>
                <a:spcPts val="800"/>
              </a:spcAft>
            </a:pPr>
            <a:r>
              <a:rPr lang="en-US" sz="2000" dirty="0"/>
              <a:t>Designated – amount set aside by parish leadership for a specific purpose; can be undesignated anytime (e.g. ACA rebate)</a:t>
            </a:r>
          </a:p>
        </p:txBody>
      </p:sp>
      <p:sp>
        <p:nvSpPr>
          <p:cNvPr id="4" name="Slide Number Placeholder 3">
            <a:extLst>
              <a:ext uri="{FF2B5EF4-FFF2-40B4-BE49-F238E27FC236}">
                <a16:creationId xmlns:a16="http://schemas.microsoft.com/office/drawing/2014/main" id="{666666B7-D599-CFDB-8887-7222CE2988D2}"/>
              </a:ext>
            </a:extLst>
          </p:cNvPr>
          <p:cNvSpPr>
            <a:spLocks noGrp="1"/>
          </p:cNvSpPr>
          <p:nvPr>
            <p:ph type="sldNum" sz="quarter" idx="12"/>
          </p:nvPr>
        </p:nvSpPr>
        <p:spPr/>
        <p:txBody>
          <a:bodyPr/>
          <a:lstStyle/>
          <a:p>
            <a:fld id="{605F862F-FF62-41F4-BE5E-97BDC6750EBD}" type="slidenum">
              <a:rPr lang="en-US" smtClean="0"/>
              <a:t>16</a:t>
            </a:fld>
            <a:endParaRPr lang="en-US" dirty="0"/>
          </a:p>
        </p:txBody>
      </p:sp>
    </p:spTree>
    <p:extLst>
      <p:ext uri="{BB962C8B-B14F-4D97-AF65-F5344CB8AC3E}">
        <p14:creationId xmlns:p14="http://schemas.microsoft.com/office/powerpoint/2010/main" val="40156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F5B1-7C1A-4C75-8D4E-1D23334814D5}"/>
              </a:ext>
            </a:extLst>
          </p:cNvPr>
          <p:cNvSpPr>
            <a:spLocks noGrp="1"/>
          </p:cNvSpPr>
          <p:nvPr>
            <p:ph type="title"/>
          </p:nvPr>
        </p:nvSpPr>
        <p:spPr/>
        <p:txBody>
          <a:bodyPr/>
          <a:lstStyle/>
          <a:p>
            <a:r>
              <a:rPr lang="en-US" u="sng" dirty="0"/>
              <a:t>Fixed Assets</a:t>
            </a:r>
          </a:p>
        </p:txBody>
      </p:sp>
      <p:sp>
        <p:nvSpPr>
          <p:cNvPr id="3" name="Content Placeholder 2">
            <a:extLst>
              <a:ext uri="{FF2B5EF4-FFF2-40B4-BE49-F238E27FC236}">
                <a16:creationId xmlns:a16="http://schemas.microsoft.com/office/drawing/2014/main" id="{35EE7CF6-ACDB-4E52-BB95-9CAAAF866D8B}"/>
              </a:ext>
            </a:extLst>
          </p:cNvPr>
          <p:cNvSpPr>
            <a:spLocks noGrp="1"/>
          </p:cNvSpPr>
          <p:nvPr>
            <p:ph idx="4294967295"/>
          </p:nvPr>
        </p:nvSpPr>
        <p:spPr>
          <a:xfrm>
            <a:off x="838200" y="1428750"/>
            <a:ext cx="8915400" cy="4524577"/>
          </a:xfrm>
        </p:spPr>
        <p:txBody>
          <a:bodyPr>
            <a:normAutofit/>
          </a:bodyPr>
          <a:lstStyle/>
          <a:p>
            <a:pPr>
              <a:spcAft>
                <a:spcPts val="800"/>
              </a:spcAft>
            </a:pPr>
            <a:r>
              <a:rPr lang="en-US" sz="2000" dirty="0"/>
              <a:t>Capital expenses above $10k must be recorded as fixed assets</a:t>
            </a:r>
          </a:p>
          <a:p>
            <a:pPr>
              <a:spcAft>
                <a:spcPts val="800"/>
              </a:spcAft>
            </a:pPr>
            <a:r>
              <a:rPr lang="en-US" sz="2000" dirty="0"/>
              <a:t>Depreciation – optional but is the standard accounting practice</a:t>
            </a:r>
          </a:p>
          <a:p>
            <a:pPr lvl="1">
              <a:spcAft>
                <a:spcPts val="800"/>
              </a:spcAft>
              <a:buFontTx/>
              <a:buChar char="-"/>
            </a:pPr>
            <a:r>
              <a:rPr lang="en-US" sz="1800" dirty="0"/>
              <a:t>If you are currently depreciating and would like to discontinue, just stop recording depreciation expense</a:t>
            </a:r>
          </a:p>
          <a:p>
            <a:pPr lvl="1">
              <a:spcAft>
                <a:spcPts val="800"/>
              </a:spcAft>
              <a:buFontTx/>
              <a:buChar char="-"/>
            </a:pPr>
            <a:r>
              <a:rPr lang="en-US" sz="1800" dirty="0"/>
              <a:t>The expense for the fixed asset will not show up in the P&amp;L if you are not depreciating</a:t>
            </a:r>
          </a:p>
          <a:p>
            <a:pPr lvl="1">
              <a:spcAft>
                <a:spcPts val="800"/>
              </a:spcAft>
              <a:buFontTx/>
              <a:buChar char="-"/>
            </a:pPr>
            <a:r>
              <a:rPr lang="en-US" sz="1800" dirty="0"/>
              <a:t>Might need to do prior period adjustment for accumulated depreciation if you sell or dispose the fixed asset in the future</a:t>
            </a:r>
          </a:p>
          <a:p>
            <a:pPr>
              <a:spcAft>
                <a:spcPts val="800"/>
              </a:spcAft>
            </a:pPr>
            <a:r>
              <a:rPr lang="en-US" sz="2000" dirty="0"/>
              <a:t>Capital expenses that are not capitalized lose out on the capital expense deduction in the assessment</a:t>
            </a:r>
          </a:p>
        </p:txBody>
      </p:sp>
      <p:sp>
        <p:nvSpPr>
          <p:cNvPr id="4" name="Slide Number Placeholder 3">
            <a:extLst>
              <a:ext uri="{FF2B5EF4-FFF2-40B4-BE49-F238E27FC236}">
                <a16:creationId xmlns:a16="http://schemas.microsoft.com/office/drawing/2014/main" id="{204C2F92-BD9F-91E7-E75F-F64C92EB110E}"/>
              </a:ext>
            </a:extLst>
          </p:cNvPr>
          <p:cNvSpPr>
            <a:spLocks noGrp="1"/>
          </p:cNvSpPr>
          <p:nvPr>
            <p:ph type="sldNum" sz="quarter" idx="12"/>
          </p:nvPr>
        </p:nvSpPr>
        <p:spPr/>
        <p:txBody>
          <a:bodyPr/>
          <a:lstStyle/>
          <a:p>
            <a:fld id="{605F862F-FF62-41F4-BE5E-97BDC6750EBD}" type="slidenum">
              <a:rPr lang="en-US" smtClean="0"/>
              <a:t>17</a:t>
            </a:fld>
            <a:endParaRPr lang="en-US" dirty="0"/>
          </a:p>
        </p:txBody>
      </p:sp>
    </p:spTree>
    <p:extLst>
      <p:ext uri="{BB962C8B-B14F-4D97-AF65-F5344CB8AC3E}">
        <p14:creationId xmlns:p14="http://schemas.microsoft.com/office/powerpoint/2010/main" val="28118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AC6F-C21E-45AD-2B09-A9983F6A5EE8}"/>
              </a:ext>
            </a:extLst>
          </p:cNvPr>
          <p:cNvSpPr>
            <a:spLocks noGrp="1"/>
          </p:cNvSpPr>
          <p:nvPr>
            <p:ph type="title"/>
          </p:nvPr>
        </p:nvSpPr>
        <p:spPr/>
        <p:txBody>
          <a:bodyPr/>
          <a:lstStyle/>
          <a:p>
            <a:r>
              <a:rPr lang="en-US" dirty="0"/>
              <a:t>Key Aspects of Internal Control</a:t>
            </a:r>
            <a:endParaRPr lang="en-US" u="sng" dirty="0"/>
          </a:p>
        </p:txBody>
      </p:sp>
      <p:sp>
        <p:nvSpPr>
          <p:cNvPr id="3" name="Content Placeholder 2">
            <a:extLst>
              <a:ext uri="{FF2B5EF4-FFF2-40B4-BE49-F238E27FC236}">
                <a16:creationId xmlns:a16="http://schemas.microsoft.com/office/drawing/2014/main" id="{EFB4B3DA-6DBE-F536-33F1-A44B404B53F6}"/>
              </a:ext>
            </a:extLst>
          </p:cNvPr>
          <p:cNvSpPr>
            <a:spLocks noGrp="1"/>
          </p:cNvSpPr>
          <p:nvPr>
            <p:ph idx="4294967295"/>
          </p:nvPr>
        </p:nvSpPr>
        <p:spPr>
          <a:xfrm>
            <a:off x="838200" y="1504612"/>
            <a:ext cx="9525000" cy="4351338"/>
          </a:xfrm>
        </p:spPr>
        <p:txBody>
          <a:bodyPr>
            <a:normAutofit/>
          </a:bodyPr>
          <a:lstStyle/>
          <a:p>
            <a:pPr marL="514350" indent="-514350">
              <a:buFont typeface="+mj-lt"/>
              <a:buAutoNum type="arabicPeriod"/>
            </a:pPr>
            <a:r>
              <a:rPr lang="en-US" sz="2400" dirty="0"/>
              <a:t>Segregation of Duties</a:t>
            </a:r>
          </a:p>
          <a:p>
            <a:pPr marL="514350" indent="-514350">
              <a:buFont typeface="+mj-lt"/>
              <a:buAutoNum type="arabicPeriod"/>
            </a:pPr>
            <a:r>
              <a:rPr lang="en-US" sz="2400" dirty="0"/>
              <a:t>Authorization and Approval</a:t>
            </a:r>
          </a:p>
          <a:p>
            <a:pPr marL="514350" indent="-514350">
              <a:buFont typeface="+mj-lt"/>
              <a:buAutoNum type="arabicPeriod"/>
            </a:pPr>
            <a:r>
              <a:rPr lang="en-US" sz="2400" dirty="0"/>
              <a:t>Compliance with Policies and Procedures</a:t>
            </a:r>
          </a:p>
          <a:p>
            <a:pPr marL="514350" indent="-514350">
              <a:buFont typeface="+mj-lt"/>
              <a:buAutoNum type="arabicPeriod"/>
            </a:pPr>
            <a:r>
              <a:rPr lang="en-US" sz="2400" dirty="0"/>
              <a:t>Training and Awareness</a:t>
            </a:r>
          </a:p>
          <a:p>
            <a:pPr marL="514350" indent="-514350">
              <a:buFont typeface="+mj-lt"/>
              <a:buAutoNum type="arabicPeriod"/>
            </a:pPr>
            <a:r>
              <a:rPr lang="en-US" sz="2400" dirty="0"/>
              <a:t>Physical security</a:t>
            </a:r>
          </a:p>
          <a:p>
            <a:pPr marL="514350" indent="-514350">
              <a:buFont typeface="+mj-lt"/>
              <a:buAutoNum type="arabicPeriod"/>
            </a:pPr>
            <a:r>
              <a:rPr lang="en-US" sz="2400" dirty="0"/>
              <a:t>Monitoring and Review</a:t>
            </a:r>
          </a:p>
          <a:p>
            <a:pPr marL="514350" indent="-514350">
              <a:buFont typeface="+mj-lt"/>
              <a:buAutoNum type="arabicPeriod"/>
            </a:pPr>
            <a:r>
              <a:rPr lang="en-US" sz="2400" dirty="0"/>
              <a:t>Documentation and Record Keeping</a:t>
            </a:r>
          </a:p>
          <a:p>
            <a:pPr marL="514350" indent="-514350">
              <a:buFont typeface="+mj-lt"/>
              <a:buAutoNum type="arabicPeriod"/>
            </a:pPr>
            <a:r>
              <a:rPr lang="en-US" sz="2400" dirty="0"/>
              <a:t>Reconciliation</a:t>
            </a:r>
          </a:p>
          <a:p>
            <a:pPr marL="514350" indent="-514350">
              <a:buFont typeface="+mj-lt"/>
              <a:buAutoNum type="arabicPeriod"/>
            </a:pPr>
            <a:r>
              <a:rPr lang="en-US" sz="2400" dirty="0"/>
              <a:t>Technology and System Controls</a:t>
            </a:r>
          </a:p>
          <a:p>
            <a:pPr marL="0" indent="0">
              <a:buNone/>
            </a:pPr>
            <a:endParaRPr lang="en-US" dirty="0"/>
          </a:p>
        </p:txBody>
      </p:sp>
      <p:pic>
        <p:nvPicPr>
          <p:cNvPr id="5" name="Picture 4">
            <a:extLst>
              <a:ext uri="{FF2B5EF4-FFF2-40B4-BE49-F238E27FC236}">
                <a16:creationId xmlns:a16="http://schemas.microsoft.com/office/drawing/2014/main" id="{0AF7E449-1D4F-98E3-79EA-14173C80E294}"/>
              </a:ext>
            </a:extLst>
          </p:cNvPr>
          <p:cNvPicPr>
            <a:picLocks noChangeAspect="1"/>
          </p:cNvPicPr>
          <p:nvPr/>
        </p:nvPicPr>
        <p:blipFill>
          <a:blip r:embed="rId3"/>
          <a:stretch>
            <a:fillRect/>
          </a:stretch>
        </p:blipFill>
        <p:spPr>
          <a:xfrm>
            <a:off x="7700576" y="2140442"/>
            <a:ext cx="3004563" cy="3079678"/>
          </a:xfrm>
          <a:prstGeom prst="rect">
            <a:avLst/>
          </a:prstGeom>
        </p:spPr>
      </p:pic>
      <p:sp>
        <p:nvSpPr>
          <p:cNvPr id="4" name="Slide Number Placeholder 3">
            <a:extLst>
              <a:ext uri="{FF2B5EF4-FFF2-40B4-BE49-F238E27FC236}">
                <a16:creationId xmlns:a16="http://schemas.microsoft.com/office/drawing/2014/main" id="{81495E26-DBCE-2862-E3D3-9CD636117245}"/>
              </a:ext>
            </a:extLst>
          </p:cNvPr>
          <p:cNvSpPr>
            <a:spLocks noGrp="1"/>
          </p:cNvSpPr>
          <p:nvPr>
            <p:ph type="sldNum" sz="quarter" idx="12"/>
          </p:nvPr>
        </p:nvSpPr>
        <p:spPr/>
        <p:txBody>
          <a:bodyPr/>
          <a:lstStyle/>
          <a:p>
            <a:fld id="{605F862F-FF62-41F4-BE5E-97BDC6750EBD}" type="slidenum">
              <a:rPr lang="en-US" smtClean="0"/>
              <a:t>18</a:t>
            </a:fld>
            <a:endParaRPr lang="en-US" dirty="0"/>
          </a:p>
        </p:txBody>
      </p:sp>
    </p:spTree>
    <p:extLst>
      <p:ext uri="{BB962C8B-B14F-4D97-AF65-F5344CB8AC3E}">
        <p14:creationId xmlns:p14="http://schemas.microsoft.com/office/powerpoint/2010/main" val="42222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E90DC-330E-2D65-6A7C-DB54E704C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3A8C2-596B-ACA3-3577-1A7F592861A6}"/>
              </a:ext>
            </a:extLst>
          </p:cNvPr>
          <p:cNvSpPr>
            <a:spLocks noGrp="1"/>
          </p:cNvSpPr>
          <p:nvPr>
            <p:ph type="title"/>
          </p:nvPr>
        </p:nvSpPr>
        <p:spPr/>
        <p:txBody>
          <a:bodyPr/>
          <a:lstStyle/>
          <a:p>
            <a:r>
              <a:rPr lang="en-US" u="sng" dirty="0"/>
              <a:t>Bank Reconciliation</a:t>
            </a:r>
          </a:p>
        </p:txBody>
      </p:sp>
      <p:sp>
        <p:nvSpPr>
          <p:cNvPr id="3" name="Content Placeholder 2">
            <a:extLst>
              <a:ext uri="{FF2B5EF4-FFF2-40B4-BE49-F238E27FC236}">
                <a16:creationId xmlns:a16="http://schemas.microsoft.com/office/drawing/2014/main" id="{7B734ACA-A43B-6465-72DB-62C7F23E701E}"/>
              </a:ext>
            </a:extLst>
          </p:cNvPr>
          <p:cNvSpPr>
            <a:spLocks noGrp="1"/>
          </p:cNvSpPr>
          <p:nvPr>
            <p:ph idx="4294967295"/>
          </p:nvPr>
        </p:nvSpPr>
        <p:spPr>
          <a:xfrm>
            <a:off x="838200" y="1504612"/>
            <a:ext cx="9525000" cy="4351338"/>
          </a:xfrm>
        </p:spPr>
        <p:txBody>
          <a:bodyPr>
            <a:normAutofit fontScale="92500"/>
          </a:bodyPr>
          <a:lstStyle/>
          <a:p>
            <a:pPr>
              <a:spcAft>
                <a:spcPts val="800"/>
              </a:spcAft>
            </a:pPr>
            <a:r>
              <a:rPr lang="en-US" sz="2200" dirty="0"/>
              <a:t>Reconcile monthly within 10 working days from bank statement cutoff date</a:t>
            </a:r>
          </a:p>
          <a:p>
            <a:pPr lvl="1">
              <a:spcAft>
                <a:spcPts val="800"/>
              </a:spcAft>
            </a:pPr>
            <a:r>
              <a:rPr lang="en-US" sz="2200" dirty="0"/>
              <a:t> person reconciling must sign and date the bank reconciliation</a:t>
            </a:r>
          </a:p>
          <a:p>
            <a:pPr>
              <a:spcAft>
                <a:spcPts val="800"/>
              </a:spcAft>
            </a:pPr>
            <a:r>
              <a:rPr lang="en-US" sz="2200" dirty="0"/>
              <a:t>Bank statements must be reviewed by Pastor or PAA prior to reconciliation</a:t>
            </a:r>
          </a:p>
          <a:p>
            <a:pPr marL="457200" lvl="1" indent="0">
              <a:spcAft>
                <a:spcPts val="800"/>
              </a:spcAft>
              <a:buNone/>
            </a:pPr>
            <a:r>
              <a:rPr lang="en-US" sz="2200" u="sng" dirty="0"/>
              <a:t>Note</a:t>
            </a:r>
            <a:r>
              <a:rPr lang="en-US" sz="2200" dirty="0"/>
              <a:t>: Reviewer must not be involved in updating financial records</a:t>
            </a:r>
            <a:endParaRPr lang="en-US" sz="2200" u="sng" dirty="0"/>
          </a:p>
          <a:p>
            <a:pPr>
              <a:spcAft>
                <a:spcPts val="800"/>
              </a:spcAft>
            </a:pPr>
            <a:r>
              <a:rPr lang="en-US" sz="2200" dirty="0"/>
              <a:t>Pastor or PAA must review, sign and date bank reconciliation</a:t>
            </a:r>
          </a:p>
          <a:p>
            <a:pPr marL="0" indent="0">
              <a:spcAft>
                <a:spcPts val="800"/>
              </a:spcAft>
              <a:buNone/>
            </a:pPr>
            <a:r>
              <a:rPr lang="en-US" sz="1500" dirty="0"/>
              <a:t>        </a:t>
            </a:r>
            <a:r>
              <a:rPr lang="en-US" sz="1500" u="sng" dirty="0"/>
              <a:t>Note</a:t>
            </a:r>
            <a:r>
              <a:rPr lang="en-US" sz="1500" dirty="0"/>
              <a:t>: the person approving must not be involved in the check approval and writing process</a:t>
            </a:r>
          </a:p>
          <a:p>
            <a:pPr>
              <a:spcAft>
                <a:spcPts val="800"/>
              </a:spcAft>
            </a:pPr>
            <a:r>
              <a:rPr lang="en-US" sz="2200" dirty="0"/>
              <a:t>Reconcile PRF accounts</a:t>
            </a:r>
          </a:p>
          <a:p>
            <a:pPr>
              <a:spcAft>
                <a:spcPts val="800"/>
              </a:spcAft>
            </a:pPr>
            <a:r>
              <a:rPr lang="en-US" sz="2200" dirty="0"/>
              <a:t>Reconcile bank accounts of parish sponsored organizations (bookkeeper or the Treasurer of the organization)</a:t>
            </a:r>
          </a:p>
          <a:p>
            <a:endParaRPr lang="en-US" dirty="0"/>
          </a:p>
        </p:txBody>
      </p:sp>
      <p:sp>
        <p:nvSpPr>
          <p:cNvPr id="4" name="Slide Number Placeholder 3">
            <a:extLst>
              <a:ext uri="{FF2B5EF4-FFF2-40B4-BE49-F238E27FC236}">
                <a16:creationId xmlns:a16="http://schemas.microsoft.com/office/drawing/2014/main" id="{E68FCC0D-0839-752C-FDB9-1FEB7B0EFC64}"/>
              </a:ext>
            </a:extLst>
          </p:cNvPr>
          <p:cNvSpPr>
            <a:spLocks noGrp="1"/>
          </p:cNvSpPr>
          <p:nvPr>
            <p:ph type="sldNum" sz="quarter" idx="12"/>
          </p:nvPr>
        </p:nvSpPr>
        <p:spPr/>
        <p:txBody>
          <a:bodyPr/>
          <a:lstStyle/>
          <a:p>
            <a:fld id="{605F862F-FF62-41F4-BE5E-97BDC6750EBD}" type="slidenum">
              <a:rPr lang="en-US" smtClean="0"/>
              <a:t>19</a:t>
            </a:fld>
            <a:endParaRPr lang="en-US" dirty="0"/>
          </a:p>
        </p:txBody>
      </p:sp>
    </p:spTree>
    <p:extLst>
      <p:ext uri="{BB962C8B-B14F-4D97-AF65-F5344CB8AC3E}">
        <p14:creationId xmlns:p14="http://schemas.microsoft.com/office/powerpoint/2010/main" val="111921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FEED-C658-8A27-BE45-BF9C6CAA39F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9A2CE56-590C-0039-5945-5B53A7A5B2DB}"/>
              </a:ext>
            </a:extLst>
          </p:cNvPr>
          <p:cNvSpPr>
            <a:spLocks noGrp="1"/>
          </p:cNvSpPr>
          <p:nvPr>
            <p:ph idx="4294967295"/>
          </p:nvPr>
        </p:nvSpPr>
        <p:spPr>
          <a:xfrm>
            <a:off x="838200" y="1428751"/>
            <a:ext cx="8861612" cy="3788708"/>
          </a:xfrm>
        </p:spPr>
        <p:txBody>
          <a:bodyPr>
            <a:noAutofit/>
          </a:bodyPr>
          <a:lstStyle/>
          <a:p>
            <a:r>
              <a:rPr lang="en-US" sz="2400" dirty="0">
                <a:effectLst/>
                <a:latin typeface="Aptos" panose="020B0004020202020204" pitchFamily="34" charset="0"/>
                <a:ea typeface="Aptos" panose="020B0004020202020204" pitchFamily="34" charset="0"/>
                <a:cs typeface="Aptos" panose="020B0004020202020204" pitchFamily="34" charset="0"/>
              </a:rPr>
              <a:t>provide an overview of church accounting</a:t>
            </a:r>
          </a:p>
          <a:p>
            <a:r>
              <a:rPr lang="en-US" sz="2400" dirty="0">
                <a:latin typeface="Aptos" panose="020B0004020202020204" pitchFamily="34" charset="0"/>
                <a:ea typeface="Aptos" panose="020B0004020202020204" pitchFamily="34" charset="0"/>
                <a:cs typeface="Aptos" panose="020B0004020202020204" pitchFamily="34" charset="0"/>
              </a:rPr>
              <a:t>understand church financial policies and procedures</a:t>
            </a:r>
            <a:endParaRPr lang="en-US" sz="2400" dirty="0">
              <a:effectLst/>
              <a:latin typeface="Aptos" panose="020B0004020202020204" pitchFamily="34" charset="0"/>
              <a:ea typeface="Aptos" panose="020B0004020202020204" pitchFamily="34" charset="0"/>
              <a:cs typeface="Aptos" panose="020B0004020202020204" pitchFamily="34" charset="0"/>
            </a:endParaRPr>
          </a:p>
          <a:p>
            <a:r>
              <a:rPr lang="en-US" sz="2400" dirty="0">
                <a:latin typeface="Aptos" panose="020B0004020202020204" pitchFamily="34" charset="0"/>
                <a:ea typeface="Aptos" panose="020B0004020202020204" pitchFamily="34" charset="0"/>
                <a:cs typeface="Aptos" panose="020B0004020202020204" pitchFamily="34" charset="0"/>
              </a:rPr>
              <a:t>improve a</a:t>
            </a:r>
            <a:r>
              <a:rPr lang="en-US" sz="2400" dirty="0">
                <a:effectLst/>
                <a:latin typeface="Aptos" panose="020B0004020202020204" pitchFamily="34" charset="0"/>
                <a:ea typeface="Aptos" panose="020B0004020202020204" pitchFamily="34" charset="0"/>
                <a:cs typeface="Aptos" panose="020B0004020202020204" pitchFamily="34" charset="0"/>
              </a:rPr>
              <a:t>wareness of key aspects of internal control</a:t>
            </a:r>
          </a:p>
          <a:p>
            <a:r>
              <a:rPr lang="en-US" sz="2400" dirty="0">
                <a:latin typeface="Aptos" panose="020B0004020202020204" pitchFamily="34" charset="0"/>
                <a:ea typeface="Aptos" panose="020B0004020202020204" pitchFamily="34" charset="0"/>
                <a:cs typeface="Aptos" panose="020B0004020202020204" pitchFamily="34" charset="0"/>
              </a:rPr>
              <a:t>learn proper recording of transactions</a:t>
            </a:r>
            <a:endParaRPr lang="en-US" sz="2400" dirty="0">
              <a:effectLst/>
              <a:latin typeface="Aptos" panose="020B0004020202020204" pitchFamily="34" charset="0"/>
              <a:ea typeface="Aptos" panose="020B0004020202020204" pitchFamily="34" charset="0"/>
              <a:cs typeface="Aptos" panose="020B0004020202020204" pitchFamily="34" charset="0"/>
            </a:endParaRPr>
          </a:p>
          <a:p>
            <a:r>
              <a:rPr lang="en-US" sz="2400" dirty="0">
                <a:effectLst/>
                <a:latin typeface="Aptos" panose="020B0004020202020204" pitchFamily="34" charset="0"/>
                <a:ea typeface="Aptos" panose="020B0004020202020204" pitchFamily="34" charset="0"/>
                <a:cs typeface="Aptos" panose="020B0004020202020204" pitchFamily="34" charset="0"/>
              </a:rPr>
              <a:t>make new bookkeepers aware of the resources available to them to support their work in Catholic parishes</a:t>
            </a:r>
          </a:p>
          <a:p>
            <a:pPr marL="0" indent="0">
              <a:buNone/>
            </a:pPr>
            <a:endParaRPr lang="en-US" sz="3600" dirty="0"/>
          </a:p>
        </p:txBody>
      </p:sp>
      <p:sp>
        <p:nvSpPr>
          <p:cNvPr id="4" name="Slide Number Placeholder 3">
            <a:extLst>
              <a:ext uri="{FF2B5EF4-FFF2-40B4-BE49-F238E27FC236}">
                <a16:creationId xmlns:a16="http://schemas.microsoft.com/office/drawing/2014/main" id="{8BA79EDB-8090-2C27-7E46-5C7DA6BADE94}"/>
              </a:ext>
            </a:extLst>
          </p:cNvPr>
          <p:cNvSpPr>
            <a:spLocks noGrp="1"/>
          </p:cNvSpPr>
          <p:nvPr>
            <p:ph type="sldNum" sz="quarter" idx="12"/>
          </p:nvPr>
        </p:nvSpPr>
        <p:spPr/>
        <p:txBody>
          <a:bodyPr/>
          <a:lstStyle/>
          <a:p>
            <a:fld id="{605F862F-FF62-41F4-BE5E-97BDC6750EBD}" type="slidenum">
              <a:rPr lang="en-US" smtClean="0"/>
              <a:t>2</a:t>
            </a:fld>
            <a:endParaRPr lang="en-US" dirty="0"/>
          </a:p>
        </p:txBody>
      </p:sp>
    </p:spTree>
    <p:extLst>
      <p:ext uri="{BB962C8B-B14F-4D97-AF65-F5344CB8AC3E}">
        <p14:creationId xmlns:p14="http://schemas.microsoft.com/office/powerpoint/2010/main" val="5758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BFC88-F468-8225-1450-080447C637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B06B91-49C3-FFE5-55D5-49918CB5A725}"/>
              </a:ext>
            </a:extLst>
          </p:cNvPr>
          <p:cNvSpPr>
            <a:spLocks noGrp="1"/>
          </p:cNvSpPr>
          <p:nvPr>
            <p:ph type="title"/>
          </p:nvPr>
        </p:nvSpPr>
        <p:spPr/>
        <p:txBody>
          <a:bodyPr/>
          <a:lstStyle/>
          <a:p>
            <a:r>
              <a:rPr lang="en-US" u="sng" dirty="0"/>
              <a:t>Bank Reconciliation (continued</a:t>
            </a:r>
            <a:r>
              <a:rPr lang="en-US" b="1" u="sng" dirty="0"/>
              <a:t>) </a:t>
            </a:r>
          </a:p>
        </p:txBody>
      </p:sp>
      <p:sp>
        <p:nvSpPr>
          <p:cNvPr id="5" name="Content Placeholder 4">
            <a:extLst>
              <a:ext uri="{FF2B5EF4-FFF2-40B4-BE49-F238E27FC236}">
                <a16:creationId xmlns:a16="http://schemas.microsoft.com/office/drawing/2014/main" id="{7FE43727-15CF-CD34-57EB-ECFB3C4F5D6C}"/>
              </a:ext>
            </a:extLst>
          </p:cNvPr>
          <p:cNvSpPr>
            <a:spLocks noGrp="1"/>
          </p:cNvSpPr>
          <p:nvPr>
            <p:ph idx="4294967295"/>
          </p:nvPr>
        </p:nvSpPr>
        <p:spPr>
          <a:xfrm>
            <a:off x="838200" y="1428750"/>
            <a:ext cx="8565776" cy="4145199"/>
          </a:xfrm>
        </p:spPr>
        <p:txBody>
          <a:bodyPr>
            <a:normAutofit fontScale="92500"/>
          </a:bodyPr>
          <a:lstStyle/>
          <a:p>
            <a:pPr marL="514350" indent="-514350">
              <a:buAutoNum type="arabicPeriod"/>
            </a:pPr>
            <a:r>
              <a:rPr lang="en-US" sz="2200" dirty="0"/>
              <a:t>Print Balance Sheet as of bank statement cutoff date.</a:t>
            </a:r>
          </a:p>
          <a:p>
            <a:pPr marL="514350" indent="-514350">
              <a:buAutoNum type="arabicPeriod"/>
            </a:pPr>
            <a:r>
              <a:rPr lang="en-US" sz="2200" dirty="0"/>
              <a:t>Print completed bank reconciliation summary and details from accounting software.</a:t>
            </a:r>
          </a:p>
          <a:p>
            <a:pPr marL="514350" indent="-514350">
              <a:buAutoNum type="arabicPeriod"/>
            </a:pPr>
            <a:r>
              <a:rPr lang="en-US" sz="2200" dirty="0"/>
              <a:t>Compare cash balance per Balance Sheet with register balance per bank reconciliation.</a:t>
            </a:r>
          </a:p>
          <a:p>
            <a:pPr marL="514350" indent="-514350">
              <a:buAutoNum type="arabicPeriod"/>
            </a:pPr>
            <a:r>
              <a:rPr lang="en-US" sz="2200" dirty="0"/>
              <a:t>If the balances don’t match, investigate and resolve possible causes</a:t>
            </a:r>
          </a:p>
          <a:p>
            <a:pPr lvl="1"/>
            <a:r>
              <a:rPr lang="en-US" sz="1900" dirty="0"/>
              <a:t>Transactions deleted from a prior period that has been reconciled</a:t>
            </a:r>
          </a:p>
          <a:p>
            <a:pPr lvl="1"/>
            <a:r>
              <a:rPr lang="en-US" sz="1900" dirty="0"/>
              <a:t>Transactions added to a prior period that has been reconciled</a:t>
            </a:r>
          </a:p>
          <a:p>
            <a:pPr marL="514350" indent="-514350">
              <a:buFont typeface="+mj-lt"/>
              <a:buAutoNum type="arabicPeriod"/>
            </a:pPr>
            <a:r>
              <a:rPr lang="en-US" sz="2200" dirty="0"/>
              <a:t>Review and resolve long outstanding deposits and checks (more than 60 days)</a:t>
            </a:r>
          </a:p>
          <a:p>
            <a:pPr lvl="1"/>
            <a:r>
              <a:rPr lang="en-US" sz="1900" dirty="0"/>
              <a:t>cancel or reissue checks</a:t>
            </a:r>
          </a:p>
          <a:p>
            <a:pPr lvl="1"/>
            <a:r>
              <a:rPr lang="en-US" sz="1900" dirty="0"/>
              <a:t>send to Unclaimed Property through Parish Annual Report process</a:t>
            </a:r>
          </a:p>
          <a:p>
            <a:pPr marL="514350" indent="-514350">
              <a:buFont typeface="+mj-lt"/>
              <a:buAutoNum type="arabicPeriod"/>
            </a:pPr>
            <a:endParaRPr lang="en-US" dirty="0"/>
          </a:p>
          <a:p>
            <a:pPr marL="457200" lvl="1" indent="0">
              <a:buNone/>
            </a:pPr>
            <a:endParaRPr lang="en-US" dirty="0"/>
          </a:p>
          <a:p>
            <a:pPr lvl="1"/>
            <a:endParaRPr lang="en-US" dirty="0"/>
          </a:p>
          <a:p>
            <a:pPr marL="514350" indent="-514350">
              <a:buAutoNum type="arabicPeriod"/>
            </a:pPr>
            <a:endParaRPr lang="en-US" dirty="0"/>
          </a:p>
        </p:txBody>
      </p:sp>
      <p:sp>
        <p:nvSpPr>
          <p:cNvPr id="2" name="TextBox 1">
            <a:extLst>
              <a:ext uri="{FF2B5EF4-FFF2-40B4-BE49-F238E27FC236}">
                <a16:creationId xmlns:a16="http://schemas.microsoft.com/office/drawing/2014/main" id="{10EAF85A-BF4B-94F2-6F53-A4D637D6F47E}"/>
              </a:ext>
            </a:extLst>
          </p:cNvPr>
          <p:cNvSpPr txBox="1"/>
          <p:nvPr/>
        </p:nvSpPr>
        <p:spPr>
          <a:xfrm>
            <a:off x="1877438" y="5719864"/>
            <a:ext cx="8229600" cy="476655"/>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7237A0E9-7E3F-EF04-6CA1-E26AB16FC0C0}"/>
              </a:ext>
            </a:extLst>
          </p:cNvPr>
          <p:cNvSpPr txBox="1"/>
          <p:nvPr/>
        </p:nvSpPr>
        <p:spPr>
          <a:xfrm>
            <a:off x="1955261" y="5678800"/>
            <a:ext cx="7101191" cy="646331"/>
          </a:xfrm>
          <a:prstGeom prst="rect">
            <a:avLst/>
          </a:prstGeom>
          <a:noFill/>
        </p:spPr>
        <p:txBody>
          <a:bodyPr wrap="square" rtlCol="0">
            <a:spAutoFit/>
          </a:bodyPr>
          <a:lstStyle/>
          <a:p>
            <a:pPr marL="457200" lvl="1" indent="0" algn="ctr">
              <a:buNone/>
            </a:pPr>
            <a:r>
              <a:rPr lang="en-US" b="1" dirty="0"/>
              <a:t>DO NOT DELETE OR ADD TRANSACTIONS TO A PRIOR PERIOD THAT HAS BEEN RECONCILED!</a:t>
            </a:r>
          </a:p>
        </p:txBody>
      </p:sp>
      <p:sp>
        <p:nvSpPr>
          <p:cNvPr id="6" name="Slide Number Placeholder 5">
            <a:extLst>
              <a:ext uri="{FF2B5EF4-FFF2-40B4-BE49-F238E27FC236}">
                <a16:creationId xmlns:a16="http://schemas.microsoft.com/office/drawing/2014/main" id="{F83F2222-9499-4C2B-7E43-0E69A54D8A42}"/>
              </a:ext>
            </a:extLst>
          </p:cNvPr>
          <p:cNvSpPr>
            <a:spLocks noGrp="1"/>
          </p:cNvSpPr>
          <p:nvPr>
            <p:ph type="sldNum" sz="quarter" idx="12"/>
          </p:nvPr>
        </p:nvSpPr>
        <p:spPr/>
        <p:txBody>
          <a:bodyPr/>
          <a:lstStyle/>
          <a:p>
            <a:fld id="{605F862F-FF62-41F4-BE5E-97BDC6750EBD}" type="slidenum">
              <a:rPr lang="en-US" smtClean="0"/>
              <a:t>20</a:t>
            </a:fld>
            <a:endParaRPr lang="en-US" dirty="0"/>
          </a:p>
        </p:txBody>
      </p:sp>
    </p:spTree>
    <p:extLst>
      <p:ext uri="{BB962C8B-B14F-4D97-AF65-F5344CB8AC3E}">
        <p14:creationId xmlns:p14="http://schemas.microsoft.com/office/powerpoint/2010/main" val="210201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A56E-A9D4-4922-A6F7-6EF2075211DA}"/>
              </a:ext>
            </a:extLst>
          </p:cNvPr>
          <p:cNvSpPr>
            <a:spLocks noGrp="1"/>
          </p:cNvSpPr>
          <p:nvPr>
            <p:ph type="title"/>
          </p:nvPr>
        </p:nvSpPr>
        <p:spPr/>
        <p:txBody>
          <a:bodyPr/>
          <a:lstStyle/>
          <a:p>
            <a:r>
              <a:rPr lang="en-US" dirty="0"/>
              <a:t>Cash Receipts</a:t>
            </a:r>
          </a:p>
        </p:txBody>
      </p:sp>
      <p:sp>
        <p:nvSpPr>
          <p:cNvPr id="3" name="Content Placeholder 2">
            <a:extLst>
              <a:ext uri="{FF2B5EF4-FFF2-40B4-BE49-F238E27FC236}">
                <a16:creationId xmlns:a16="http://schemas.microsoft.com/office/drawing/2014/main" id="{2C29BF34-3127-4FE9-8D2D-18FCFA3A5B5A}"/>
              </a:ext>
            </a:extLst>
          </p:cNvPr>
          <p:cNvSpPr>
            <a:spLocks noGrp="1"/>
          </p:cNvSpPr>
          <p:nvPr>
            <p:ph idx="4294967295"/>
          </p:nvPr>
        </p:nvSpPr>
        <p:spPr>
          <a:xfrm>
            <a:off x="838200" y="1162118"/>
            <a:ext cx="7687235" cy="2426192"/>
          </a:xfrm>
        </p:spPr>
        <p:txBody>
          <a:bodyPr>
            <a:normAutofit fontScale="62500" lnSpcReduction="20000"/>
          </a:bodyPr>
          <a:lstStyle/>
          <a:p>
            <a:pPr marL="0" indent="0">
              <a:buNone/>
            </a:pPr>
            <a:r>
              <a:rPr lang="en-US" sz="2400" dirty="0"/>
              <a:t>Bookkeeper </a:t>
            </a:r>
            <a:r>
              <a:rPr lang="en-US" sz="2400" u="sng" dirty="0"/>
              <a:t>must not</a:t>
            </a:r>
            <a:r>
              <a:rPr lang="en-US" sz="2400" dirty="0"/>
              <a:t>:</a:t>
            </a:r>
          </a:p>
          <a:p>
            <a:r>
              <a:rPr lang="en-US" sz="2400" dirty="0"/>
              <a:t>be involved in counting collections</a:t>
            </a:r>
          </a:p>
          <a:p>
            <a:r>
              <a:rPr lang="en-US" sz="2400" dirty="0"/>
              <a:t>be updating parishioner records (ParishStaq)</a:t>
            </a:r>
          </a:p>
          <a:p>
            <a:pPr marL="0" indent="0">
              <a:buNone/>
            </a:pPr>
            <a:endParaRPr lang="en-US" sz="2400" dirty="0"/>
          </a:p>
          <a:p>
            <a:pPr marL="0" indent="0">
              <a:buNone/>
            </a:pPr>
            <a:r>
              <a:rPr lang="en-US" sz="2400" dirty="0"/>
              <a:t>Bookkeeper </a:t>
            </a:r>
            <a:r>
              <a:rPr lang="en-US" sz="2400" u="sng" dirty="0"/>
              <a:t>must</a:t>
            </a:r>
            <a:r>
              <a:rPr lang="en-US" sz="2400" dirty="0"/>
              <a:t>:</a:t>
            </a:r>
          </a:p>
          <a:p>
            <a:r>
              <a:rPr lang="en-US" sz="2400" dirty="0"/>
              <a:t>reconcile bank deposit with tally sheets</a:t>
            </a:r>
          </a:p>
          <a:p>
            <a:r>
              <a:rPr lang="en-US" sz="2400" dirty="0"/>
              <a:t>reconcile postings to parishioner records with deposit amount</a:t>
            </a:r>
          </a:p>
          <a:p>
            <a:pPr lvl="1">
              <a:buFontTx/>
              <a:buChar char="-"/>
            </a:pPr>
            <a:r>
              <a:rPr lang="en-US" sz="2000" dirty="0"/>
              <a:t>for proper recording of electronic receipts, consider timing difference between when contributions were given and when they actually hit the bank</a:t>
            </a:r>
          </a:p>
          <a:p>
            <a:pPr marL="457200" lvl="1" indent="0">
              <a:buNone/>
            </a:pPr>
            <a:endParaRPr lang="en-US" sz="2000" dirty="0"/>
          </a:p>
          <a:p>
            <a:endParaRPr lang="en-US" dirty="0"/>
          </a:p>
        </p:txBody>
      </p:sp>
      <p:sp>
        <p:nvSpPr>
          <p:cNvPr id="4" name="Slide Number Placeholder 3">
            <a:extLst>
              <a:ext uri="{FF2B5EF4-FFF2-40B4-BE49-F238E27FC236}">
                <a16:creationId xmlns:a16="http://schemas.microsoft.com/office/drawing/2014/main" id="{689401AC-2B89-9A1A-F37A-03B5AC0B5B69}"/>
              </a:ext>
            </a:extLst>
          </p:cNvPr>
          <p:cNvSpPr>
            <a:spLocks noGrp="1"/>
          </p:cNvSpPr>
          <p:nvPr>
            <p:ph type="sldNum" sz="quarter" idx="12"/>
          </p:nvPr>
        </p:nvSpPr>
        <p:spPr/>
        <p:txBody>
          <a:bodyPr/>
          <a:lstStyle/>
          <a:p>
            <a:fld id="{605F862F-FF62-41F4-BE5E-97BDC6750EBD}" type="slidenum">
              <a:rPr lang="en-US" smtClean="0"/>
              <a:t>21</a:t>
            </a:fld>
            <a:endParaRPr lang="en-US" dirty="0"/>
          </a:p>
        </p:txBody>
      </p:sp>
      <p:sp>
        <p:nvSpPr>
          <p:cNvPr id="6" name="TextBox 5">
            <a:extLst>
              <a:ext uri="{FF2B5EF4-FFF2-40B4-BE49-F238E27FC236}">
                <a16:creationId xmlns:a16="http://schemas.microsoft.com/office/drawing/2014/main" id="{75F626F2-F5B2-6B8A-47BD-6824535B0320}"/>
              </a:ext>
            </a:extLst>
          </p:cNvPr>
          <p:cNvSpPr txBox="1"/>
          <p:nvPr/>
        </p:nvSpPr>
        <p:spPr>
          <a:xfrm>
            <a:off x="838200" y="3978367"/>
            <a:ext cx="2989729" cy="553998"/>
          </a:xfrm>
          <a:prstGeom prst="rect">
            <a:avLst/>
          </a:prstGeom>
          <a:noFill/>
        </p:spPr>
        <p:txBody>
          <a:bodyPr wrap="square" rtlCol="0">
            <a:spAutoFit/>
          </a:bodyPr>
          <a:lstStyle/>
          <a:p>
            <a:r>
              <a:rPr lang="en-US" sz="1500" dirty="0"/>
              <a:t>Other Considerations</a:t>
            </a:r>
          </a:p>
          <a:p>
            <a:pPr marL="285750" indent="-285750">
              <a:buFont typeface="Arial" panose="020B0604020202020204" pitchFamily="34" charset="0"/>
              <a:buChar char="•"/>
            </a:pPr>
            <a:endParaRPr lang="en-US" sz="1500" dirty="0"/>
          </a:p>
        </p:txBody>
      </p:sp>
      <p:sp>
        <p:nvSpPr>
          <p:cNvPr id="7" name="TextBox 6">
            <a:extLst>
              <a:ext uri="{FF2B5EF4-FFF2-40B4-BE49-F238E27FC236}">
                <a16:creationId xmlns:a16="http://schemas.microsoft.com/office/drawing/2014/main" id="{3F9BF6B8-4227-620C-C916-1292A9B19008}"/>
              </a:ext>
            </a:extLst>
          </p:cNvPr>
          <p:cNvSpPr txBox="1"/>
          <p:nvPr/>
        </p:nvSpPr>
        <p:spPr>
          <a:xfrm>
            <a:off x="838200" y="4372443"/>
            <a:ext cx="9731188" cy="1554272"/>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500" dirty="0"/>
              <a:t>Collections deposited no later than first business day following the service (remote check deposit through scanner is allowed)</a:t>
            </a:r>
          </a:p>
          <a:p>
            <a:pPr marL="285750" indent="-285750">
              <a:spcAft>
                <a:spcPts val="800"/>
              </a:spcAft>
              <a:buFont typeface="Arial" panose="020B0604020202020204" pitchFamily="34" charset="0"/>
              <a:buChar char="•"/>
            </a:pPr>
            <a:r>
              <a:rPr lang="en-US" sz="1500" dirty="0"/>
              <a:t>Restrictive endorsement of checks</a:t>
            </a:r>
          </a:p>
          <a:p>
            <a:pPr marL="285750" indent="-285750">
              <a:spcAft>
                <a:spcPts val="800"/>
              </a:spcAft>
              <a:buFont typeface="Arial" panose="020B0604020202020204" pitchFamily="34" charset="0"/>
              <a:buChar char="•"/>
            </a:pPr>
            <a:r>
              <a:rPr lang="en-US" sz="1500" dirty="0"/>
              <a:t>Issuance of three-part receipt for miscellaneous cash receipts</a:t>
            </a:r>
          </a:p>
          <a:p>
            <a:pPr marL="285750" indent="-285750">
              <a:spcAft>
                <a:spcPts val="800"/>
              </a:spcAft>
              <a:buFont typeface="Arial" panose="020B0604020202020204" pitchFamily="34" charset="0"/>
              <a:buChar char="•"/>
            </a:pPr>
            <a:r>
              <a:rPr lang="en-US" sz="1500" dirty="0"/>
              <a:t>Cash and checks collected during fundraising events and other events must be deposited intact</a:t>
            </a:r>
          </a:p>
        </p:txBody>
      </p:sp>
    </p:spTree>
    <p:extLst>
      <p:ext uri="{BB962C8B-B14F-4D97-AF65-F5344CB8AC3E}">
        <p14:creationId xmlns:p14="http://schemas.microsoft.com/office/powerpoint/2010/main" val="31514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BC74A-2333-DCBB-1809-60F9B0EA1B11}"/>
              </a:ext>
            </a:extLst>
          </p:cNvPr>
          <p:cNvSpPr>
            <a:spLocks noGrp="1"/>
          </p:cNvSpPr>
          <p:nvPr>
            <p:ph type="title"/>
          </p:nvPr>
        </p:nvSpPr>
        <p:spPr/>
        <p:txBody>
          <a:bodyPr/>
          <a:lstStyle/>
          <a:p>
            <a:r>
              <a:rPr lang="en-US" dirty="0"/>
              <a:t>Parishioner Statements</a:t>
            </a:r>
          </a:p>
        </p:txBody>
      </p:sp>
      <p:sp>
        <p:nvSpPr>
          <p:cNvPr id="3" name="Slide Number Placeholder 2">
            <a:extLst>
              <a:ext uri="{FF2B5EF4-FFF2-40B4-BE49-F238E27FC236}">
                <a16:creationId xmlns:a16="http://schemas.microsoft.com/office/drawing/2014/main" id="{2DDD7FE7-87BA-9DFB-1779-756B57205213}"/>
              </a:ext>
            </a:extLst>
          </p:cNvPr>
          <p:cNvSpPr>
            <a:spLocks noGrp="1"/>
          </p:cNvSpPr>
          <p:nvPr>
            <p:ph type="sldNum" sz="quarter" idx="12"/>
          </p:nvPr>
        </p:nvSpPr>
        <p:spPr/>
        <p:txBody>
          <a:bodyPr/>
          <a:lstStyle/>
          <a:p>
            <a:fld id="{605F862F-FF62-41F4-BE5E-97BDC6750EBD}" type="slidenum">
              <a:rPr lang="en-US" smtClean="0"/>
              <a:t>22</a:t>
            </a:fld>
            <a:endParaRPr lang="en-US" dirty="0"/>
          </a:p>
        </p:txBody>
      </p:sp>
      <p:sp>
        <p:nvSpPr>
          <p:cNvPr id="4" name="TextBox 3">
            <a:extLst>
              <a:ext uri="{FF2B5EF4-FFF2-40B4-BE49-F238E27FC236}">
                <a16:creationId xmlns:a16="http://schemas.microsoft.com/office/drawing/2014/main" id="{75420C9A-144F-588F-C390-8F7928D53DDC}"/>
              </a:ext>
            </a:extLst>
          </p:cNvPr>
          <p:cNvSpPr txBox="1"/>
          <p:nvPr/>
        </p:nvSpPr>
        <p:spPr>
          <a:xfrm>
            <a:off x="838200" y="1362635"/>
            <a:ext cx="8426822" cy="1128514"/>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dirty="0"/>
              <a:t>Send out no less than twice a year</a:t>
            </a:r>
          </a:p>
          <a:p>
            <a:pPr marL="285750" indent="-285750">
              <a:spcAft>
                <a:spcPts val="800"/>
              </a:spcAft>
              <a:buFont typeface="Arial" panose="020B0604020202020204" pitchFamily="34" charset="0"/>
              <a:buChar char="•"/>
            </a:pPr>
            <a:r>
              <a:rPr lang="en-US" dirty="0"/>
              <a:t>Separate acknowledgment for each single contribution of $250 or more</a:t>
            </a:r>
          </a:p>
          <a:p>
            <a:pPr marL="285750" indent="-285750">
              <a:spcAft>
                <a:spcPts val="800"/>
              </a:spcAft>
              <a:buFont typeface="Arial" panose="020B0604020202020204" pitchFamily="34" charset="0"/>
              <a:buChar char="•"/>
            </a:pPr>
            <a:r>
              <a:rPr lang="en-US" dirty="0"/>
              <a:t>In-kind donations – acknowledge only receipt of goods but no value</a:t>
            </a:r>
            <a:endParaRPr lang="en-US" sz="1400" dirty="0"/>
          </a:p>
        </p:txBody>
      </p:sp>
      <p:sp>
        <p:nvSpPr>
          <p:cNvPr id="7" name="TextBox 6">
            <a:extLst>
              <a:ext uri="{FF2B5EF4-FFF2-40B4-BE49-F238E27FC236}">
                <a16:creationId xmlns:a16="http://schemas.microsoft.com/office/drawing/2014/main" id="{E2D4798E-0578-6E24-367E-24668F08704E}"/>
              </a:ext>
            </a:extLst>
          </p:cNvPr>
          <p:cNvSpPr txBox="1"/>
          <p:nvPr/>
        </p:nvSpPr>
        <p:spPr>
          <a:xfrm>
            <a:off x="1705967" y="3300839"/>
            <a:ext cx="6904633" cy="830997"/>
          </a:xfrm>
          <a:prstGeom prst="rect">
            <a:avLst/>
          </a:prstGeom>
          <a:noFill/>
        </p:spPr>
        <p:txBody>
          <a:bodyPr wrap="square" rtlCol="0">
            <a:spAutoFit/>
          </a:bodyPr>
          <a:lstStyle/>
          <a:p>
            <a:pPr algn="ctr"/>
            <a:r>
              <a:rPr lang="en-US" sz="1600" dirty="0"/>
              <a:t>Sample statements are in Appendix A-3 of the Parish Accounting Manual</a:t>
            </a:r>
          </a:p>
          <a:p>
            <a:endParaRPr lang="en-US" sz="1600" dirty="0">
              <a:hlinkClick r:id="rId3"/>
            </a:endParaRPr>
          </a:p>
          <a:p>
            <a:pPr algn="ctr"/>
            <a:r>
              <a:rPr lang="en-US" sz="1600" dirty="0">
                <a:hlinkClick r:id="rId3"/>
              </a:rPr>
              <a:t>https://archseattle.org/wp-content/uploads/2023/A-Appendices.pdf</a:t>
            </a:r>
            <a:endParaRPr lang="en-US" sz="1600" dirty="0"/>
          </a:p>
        </p:txBody>
      </p:sp>
    </p:spTree>
    <p:extLst>
      <p:ext uri="{BB962C8B-B14F-4D97-AF65-F5344CB8AC3E}">
        <p14:creationId xmlns:p14="http://schemas.microsoft.com/office/powerpoint/2010/main" val="38398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F079-9968-7578-C378-CA9F95CACFEA}"/>
              </a:ext>
            </a:extLst>
          </p:cNvPr>
          <p:cNvSpPr>
            <a:spLocks noGrp="1"/>
          </p:cNvSpPr>
          <p:nvPr>
            <p:ph type="title"/>
          </p:nvPr>
        </p:nvSpPr>
        <p:spPr/>
        <p:txBody>
          <a:bodyPr/>
          <a:lstStyle/>
          <a:p>
            <a:r>
              <a:rPr lang="en-US" dirty="0"/>
              <a:t>Disbursements</a:t>
            </a:r>
          </a:p>
        </p:txBody>
      </p:sp>
      <p:sp>
        <p:nvSpPr>
          <p:cNvPr id="3" name="Content Placeholder 2">
            <a:extLst>
              <a:ext uri="{FF2B5EF4-FFF2-40B4-BE49-F238E27FC236}">
                <a16:creationId xmlns:a16="http://schemas.microsoft.com/office/drawing/2014/main" id="{8571D3FC-2CC9-C709-1D8B-D7C8679AA80B}"/>
              </a:ext>
            </a:extLst>
          </p:cNvPr>
          <p:cNvSpPr>
            <a:spLocks noGrp="1"/>
          </p:cNvSpPr>
          <p:nvPr>
            <p:ph idx="4294967295"/>
          </p:nvPr>
        </p:nvSpPr>
        <p:spPr>
          <a:xfrm>
            <a:off x="838199" y="1233035"/>
            <a:ext cx="8798860" cy="4979506"/>
          </a:xfrm>
        </p:spPr>
        <p:txBody>
          <a:bodyPr>
            <a:normAutofit fontScale="92500" lnSpcReduction="10000"/>
          </a:bodyPr>
          <a:lstStyle/>
          <a:p>
            <a:pPr>
              <a:spcAft>
                <a:spcPts val="800"/>
              </a:spcAft>
            </a:pPr>
            <a:r>
              <a:rPr lang="en-US" sz="2200" dirty="0"/>
              <a:t>All disbursements must be approved</a:t>
            </a:r>
          </a:p>
          <a:p>
            <a:pPr marL="690563" lvl="1" indent="-233363">
              <a:spcAft>
                <a:spcPts val="800"/>
              </a:spcAft>
              <a:buNone/>
            </a:pPr>
            <a:r>
              <a:rPr lang="en-US" sz="1900" dirty="0"/>
              <a:t>-	Reimbursements and non-recurring expenses – approved check request</a:t>
            </a:r>
          </a:p>
          <a:p>
            <a:pPr lvl="1">
              <a:spcAft>
                <a:spcPts val="800"/>
              </a:spcAft>
              <a:buFontTx/>
              <a:buChar char="-"/>
            </a:pPr>
            <a:r>
              <a:rPr lang="en-US" sz="1900" dirty="0"/>
              <a:t>Recurring transactions – invoice or bill signed and dated by approving officer</a:t>
            </a:r>
          </a:p>
          <a:p>
            <a:pPr lvl="1">
              <a:spcAft>
                <a:spcPts val="800"/>
              </a:spcAft>
              <a:buFontTx/>
              <a:buChar char="-"/>
            </a:pPr>
            <a:r>
              <a:rPr lang="en-US" sz="1900" dirty="0"/>
              <a:t>No one can approve their own check request</a:t>
            </a:r>
          </a:p>
          <a:p>
            <a:pPr>
              <a:spcAft>
                <a:spcPts val="800"/>
              </a:spcAft>
            </a:pPr>
            <a:r>
              <a:rPr lang="en-US" sz="2200" dirty="0"/>
              <a:t>Reimbursement requests</a:t>
            </a:r>
          </a:p>
          <a:p>
            <a:pPr lvl="1">
              <a:spcAft>
                <a:spcPts val="800"/>
              </a:spcAft>
              <a:buFontTx/>
              <a:buChar char="-"/>
            </a:pPr>
            <a:r>
              <a:rPr lang="en-US" sz="1900" dirty="0"/>
              <a:t>must comply with Accountable Expense Reimbursement Plan</a:t>
            </a:r>
          </a:p>
          <a:p>
            <a:pPr lvl="1">
              <a:spcAft>
                <a:spcPts val="800"/>
              </a:spcAft>
              <a:buFontTx/>
              <a:buChar char="-"/>
            </a:pPr>
            <a:r>
              <a:rPr lang="en-US" sz="1900" dirty="0"/>
              <a:t>must be submitted within three months after expense was incurred</a:t>
            </a:r>
          </a:p>
          <a:p>
            <a:pPr>
              <a:spcAft>
                <a:spcPts val="800"/>
              </a:spcAft>
            </a:pPr>
            <a:r>
              <a:rPr lang="en-US" sz="2200" dirty="0"/>
              <a:t>Automatic payments – list of vendors must be approved annually</a:t>
            </a:r>
          </a:p>
          <a:p>
            <a:pPr>
              <a:spcAft>
                <a:spcPts val="800"/>
              </a:spcAft>
            </a:pPr>
            <a:r>
              <a:rPr lang="en-US" sz="2200" dirty="0"/>
              <a:t>No one can sign their own checks, including pastor</a:t>
            </a:r>
          </a:p>
          <a:p>
            <a:pPr marL="0" indent="0">
              <a:buNone/>
            </a:pPr>
            <a:endParaRPr lang="en-US" dirty="0"/>
          </a:p>
          <a:p>
            <a:pPr marL="0" indent="0" algn="ctr">
              <a:buNone/>
            </a:pPr>
            <a:r>
              <a:rPr lang="en-US" sz="1600" b="1" dirty="0"/>
              <a:t>Refer to Guidelines on Parish vs Business Expenses</a:t>
            </a:r>
          </a:p>
          <a:p>
            <a:pPr marL="0" indent="0" algn="ctr">
              <a:buNone/>
            </a:pPr>
            <a:r>
              <a:rPr lang="en-US" sz="1600" dirty="0">
                <a:hlinkClick r:id="rId3"/>
              </a:rPr>
              <a:t>https://archseattle.org/wp-content/uploads/2024/02/Parish-vs-PersonalExpenses-Chart.pdf</a:t>
            </a:r>
            <a:endParaRPr lang="en-US" sz="1600" b="1" dirty="0"/>
          </a:p>
          <a:p>
            <a:pPr marL="0" indent="0">
              <a:buNone/>
            </a:pPr>
            <a:endParaRPr lang="en-US" dirty="0"/>
          </a:p>
        </p:txBody>
      </p:sp>
      <p:sp>
        <p:nvSpPr>
          <p:cNvPr id="4" name="Slide Number Placeholder 3">
            <a:extLst>
              <a:ext uri="{FF2B5EF4-FFF2-40B4-BE49-F238E27FC236}">
                <a16:creationId xmlns:a16="http://schemas.microsoft.com/office/drawing/2014/main" id="{5FA91E82-FF5A-6FC9-421A-B9E95811C7BD}"/>
              </a:ext>
            </a:extLst>
          </p:cNvPr>
          <p:cNvSpPr>
            <a:spLocks noGrp="1"/>
          </p:cNvSpPr>
          <p:nvPr>
            <p:ph type="sldNum" sz="quarter" idx="12"/>
          </p:nvPr>
        </p:nvSpPr>
        <p:spPr/>
        <p:txBody>
          <a:bodyPr/>
          <a:lstStyle/>
          <a:p>
            <a:fld id="{605F862F-FF62-41F4-BE5E-97BDC6750EBD}" type="slidenum">
              <a:rPr lang="en-US" smtClean="0"/>
              <a:t>23</a:t>
            </a:fld>
            <a:endParaRPr lang="en-US" dirty="0"/>
          </a:p>
        </p:txBody>
      </p:sp>
    </p:spTree>
    <p:extLst>
      <p:ext uri="{BB962C8B-B14F-4D97-AF65-F5344CB8AC3E}">
        <p14:creationId xmlns:p14="http://schemas.microsoft.com/office/powerpoint/2010/main" val="22413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9D08-4F45-19D1-509D-22E032B3E6A6}"/>
              </a:ext>
            </a:extLst>
          </p:cNvPr>
          <p:cNvSpPr>
            <a:spLocks noGrp="1"/>
          </p:cNvSpPr>
          <p:nvPr>
            <p:ph type="title"/>
          </p:nvPr>
        </p:nvSpPr>
        <p:spPr/>
        <p:txBody>
          <a:bodyPr/>
          <a:lstStyle/>
          <a:p>
            <a:r>
              <a:rPr lang="en-US" dirty="0"/>
              <a:t>Electronic Disbursements</a:t>
            </a:r>
          </a:p>
        </p:txBody>
      </p:sp>
      <p:sp>
        <p:nvSpPr>
          <p:cNvPr id="3" name="Slide Number Placeholder 2">
            <a:extLst>
              <a:ext uri="{FF2B5EF4-FFF2-40B4-BE49-F238E27FC236}">
                <a16:creationId xmlns:a16="http://schemas.microsoft.com/office/drawing/2014/main" id="{011BD085-A48B-803F-6A22-34F950780E61}"/>
              </a:ext>
            </a:extLst>
          </p:cNvPr>
          <p:cNvSpPr>
            <a:spLocks noGrp="1"/>
          </p:cNvSpPr>
          <p:nvPr>
            <p:ph type="sldNum" sz="quarter" idx="12"/>
          </p:nvPr>
        </p:nvSpPr>
        <p:spPr/>
        <p:txBody>
          <a:bodyPr/>
          <a:lstStyle/>
          <a:p>
            <a:fld id="{605F862F-FF62-41F4-BE5E-97BDC6750EBD}" type="slidenum">
              <a:rPr lang="en-US" smtClean="0"/>
              <a:t>24</a:t>
            </a:fld>
            <a:endParaRPr lang="en-US" dirty="0"/>
          </a:p>
        </p:txBody>
      </p:sp>
      <p:sp>
        <p:nvSpPr>
          <p:cNvPr id="6" name="TextBox 5">
            <a:extLst>
              <a:ext uri="{FF2B5EF4-FFF2-40B4-BE49-F238E27FC236}">
                <a16:creationId xmlns:a16="http://schemas.microsoft.com/office/drawing/2014/main" id="{594C8066-8F30-EBAC-B053-9BD5DCEFF92E}"/>
              </a:ext>
            </a:extLst>
          </p:cNvPr>
          <p:cNvSpPr txBox="1"/>
          <p:nvPr/>
        </p:nvSpPr>
        <p:spPr>
          <a:xfrm>
            <a:off x="838200" y="1399032"/>
            <a:ext cx="8610600" cy="2657138"/>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000" dirty="0"/>
              <a:t>Adequate paper trail with documented approval of the transaction</a:t>
            </a:r>
          </a:p>
          <a:p>
            <a:pPr marL="285750" indent="-285750">
              <a:spcAft>
                <a:spcPts val="800"/>
              </a:spcAft>
              <a:buFont typeface="Arial" panose="020B0604020202020204" pitchFamily="34" charset="0"/>
              <a:buChar char="•"/>
            </a:pPr>
            <a:r>
              <a:rPr lang="en-US" sz="2000" dirty="0"/>
              <a:t>Review annually to determine continued necessity of the expenses</a:t>
            </a:r>
          </a:p>
          <a:p>
            <a:pPr marL="285750" indent="-285750">
              <a:spcAft>
                <a:spcPts val="800"/>
              </a:spcAft>
              <a:buFont typeface="Arial" panose="020B0604020202020204" pitchFamily="34" charset="0"/>
              <a:buChar char="•"/>
            </a:pPr>
            <a:r>
              <a:rPr lang="en-US" sz="2000" dirty="0"/>
              <a:t>EFTs, including ACH, are limited to specific pre-determined bank accounts (e.g., payroll bank account) and amounts</a:t>
            </a:r>
          </a:p>
          <a:p>
            <a:pPr marL="285750" indent="-285750">
              <a:spcAft>
                <a:spcPts val="800"/>
              </a:spcAft>
              <a:buFont typeface="Arial" panose="020B0604020202020204" pitchFamily="34" charset="0"/>
              <a:buChar char="•"/>
            </a:pPr>
            <a:r>
              <a:rPr lang="en-US" sz="2000" dirty="0"/>
              <a:t>Adequate computer safeguards and software  to protect financial information</a:t>
            </a:r>
          </a:p>
          <a:p>
            <a:pPr marL="285750" indent="-285750">
              <a:spcAft>
                <a:spcPts val="800"/>
              </a:spcAft>
              <a:buFont typeface="Arial" panose="020B0604020202020204" pitchFamily="34" charset="0"/>
              <a:buChar char="•"/>
            </a:pPr>
            <a:r>
              <a:rPr lang="en-US" sz="2000" dirty="0"/>
              <a:t>Wire transfer instructions must be made through personal contact</a:t>
            </a:r>
          </a:p>
        </p:txBody>
      </p:sp>
    </p:spTree>
    <p:extLst>
      <p:ext uri="{BB962C8B-B14F-4D97-AF65-F5344CB8AC3E}">
        <p14:creationId xmlns:p14="http://schemas.microsoft.com/office/powerpoint/2010/main" val="407150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04CE-E154-20D1-EAF4-6E27C52B4063}"/>
              </a:ext>
            </a:extLst>
          </p:cNvPr>
          <p:cNvSpPr>
            <a:spLocks noGrp="1"/>
          </p:cNvSpPr>
          <p:nvPr>
            <p:ph type="title"/>
          </p:nvPr>
        </p:nvSpPr>
        <p:spPr/>
        <p:txBody>
          <a:bodyPr/>
          <a:lstStyle/>
          <a:p>
            <a:r>
              <a:rPr lang="en-US" dirty="0"/>
              <a:t>Credit Cards</a:t>
            </a:r>
          </a:p>
        </p:txBody>
      </p:sp>
      <p:sp>
        <p:nvSpPr>
          <p:cNvPr id="3" name="Content Placeholder 2">
            <a:extLst>
              <a:ext uri="{FF2B5EF4-FFF2-40B4-BE49-F238E27FC236}">
                <a16:creationId xmlns:a16="http://schemas.microsoft.com/office/drawing/2014/main" id="{03E2721D-0C01-45BD-7959-B560EC758103}"/>
              </a:ext>
            </a:extLst>
          </p:cNvPr>
          <p:cNvSpPr>
            <a:spLocks noGrp="1"/>
          </p:cNvSpPr>
          <p:nvPr>
            <p:ph idx="4294967295"/>
          </p:nvPr>
        </p:nvSpPr>
        <p:spPr>
          <a:xfrm>
            <a:off x="838200" y="1076327"/>
            <a:ext cx="8771965" cy="3102922"/>
          </a:xfrm>
        </p:spPr>
        <p:txBody>
          <a:bodyPr/>
          <a:lstStyle/>
          <a:p>
            <a:pPr>
              <a:spcAft>
                <a:spcPts val="800"/>
              </a:spcAft>
            </a:pPr>
            <a:r>
              <a:rPr lang="en-US" sz="1800" dirty="0"/>
              <a:t>All charges must be approved</a:t>
            </a:r>
          </a:p>
          <a:p>
            <a:pPr>
              <a:spcAft>
                <a:spcPts val="800"/>
              </a:spcAft>
            </a:pPr>
            <a:r>
              <a:rPr lang="en-US" sz="1800" dirty="0"/>
              <a:t>All charges must have receipts or invoices</a:t>
            </a:r>
          </a:p>
          <a:p>
            <a:pPr marL="457200" indent="-223838">
              <a:spcAft>
                <a:spcPts val="800"/>
              </a:spcAft>
              <a:buNone/>
            </a:pPr>
            <a:r>
              <a:rPr lang="en-US" sz="1800" dirty="0"/>
              <a:t>-	undocumented expenditures will be considered compensation and added to the individual’s W-2.</a:t>
            </a:r>
          </a:p>
          <a:p>
            <a:pPr>
              <a:spcAft>
                <a:spcPts val="800"/>
              </a:spcAft>
            </a:pPr>
            <a:r>
              <a:rPr lang="en-US" sz="1800" dirty="0"/>
              <a:t>Credit card statement must be approved prior to payment</a:t>
            </a:r>
          </a:p>
          <a:p>
            <a:pPr>
              <a:spcAft>
                <a:spcPts val="800"/>
              </a:spcAft>
            </a:pPr>
            <a:r>
              <a:rPr lang="en-US" sz="1800" dirty="0"/>
              <a:t>Credit cards must not allow cash advances</a:t>
            </a:r>
          </a:p>
          <a:p>
            <a:pPr>
              <a:spcAft>
                <a:spcPts val="800"/>
              </a:spcAft>
            </a:pPr>
            <a:r>
              <a:rPr lang="en-US" sz="1800" dirty="0"/>
              <a:t>Employees who have been issued a credit card must sign a credit card agreement</a:t>
            </a:r>
            <a:endParaRPr lang="en-US" sz="1600" dirty="0"/>
          </a:p>
          <a:p>
            <a:pPr marL="0" indent="0">
              <a:spcAft>
                <a:spcPts val="800"/>
              </a:spcAft>
              <a:buNone/>
            </a:pPr>
            <a:endParaRPr lang="en-US" sz="2400" dirty="0"/>
          </a:p>
          <a:p>
            <a:endParaRPr lang="en-US" dirty="0"/>
          </a:p>
        </p:txBody>
      </p:sp>
      <p:pic>
        <p:nvPicPr>
          <p:cNvPr id="4" name="Picture 3">
            <a:extLst>
              <a:ext uri="{FF2B5EF4-FFF2-40B4-BE49-F238E27FC236}">
                <a16:creationId xmlns:a16="http://schemas.microsoft.com/office/drawing/2014/main" id="{F210EEC2-32C9-F4FD-D8CE-0208C4454888}"/>
              </a:ext>
            </a:extLst>
          </p:cNvPr>
          <p:cNvPicPr>
            <a:picLocks noChangeAspect="1"/>
          </p:cNvPicPr>
          <p:nvPr/>
        </p:nvPicPr>
        <p:blipFill>
          <a:blip r:embed="rId3"/>
          <a:stretch>
            <a:fillRect/>
          </a:stretch>
        </p:blipFill>
        <p:spPr>
          <a:xfrm>
            <a:off x="9772830" y="4527493"/>
            <a:ext cx="1805607" cy="1613835"/>
          </a:xfrm>
          <a:prstGeom prst="rect">
            <a:avLst/>
          </a:prstGeom>
        </p:spPr>
      </p:pic>
      <p:sp>
        <p:nvSpPr>
          <p:cNvPr id="5" name="Slide Number Placeholder 4">
            <a:extLst>
              <a:ext uri="{FF2B5EF4-FFF2-40B4-BE49-F238E27FC236}">
                <a16:creationId xmlns:a16="http://schemas.microsoft.com/office/drawing/2014/main" id="{1306C44B-3627-07D8-E3A8-9D71D6A2B050}"/>
              </a:ext>
            </a:extLst>
          </p:cNvPr>
          <p:cNvSpPr>
            <a:spLocks noGrp="1"/>
          </p:cNvSpPr>
          <p:nvPr>
            <p:ph type="sldNum" sz="quarter" idx="12"/>
          </p:nvPr>
        </p:nvSpPr>
        <p:spPr/>
        <p:txBody>
          <a:bodyPr/>
          <a:lstStyle/>
          <a:p>
            <a:fld id="{605F862F-FF62-41F4-BE5E-97BDC6750EBD}" type="slidenum">
              <a:rPr lang="en-US" smtClean="0"/>
              <a:t>25</a:t>
            </a:fld>
            <a:endParaRPr lang="en-US" dirty="0"/>
          </a:p>
        </p:txBody>
      </p:sp>
      <p:sp>
        <p:nvSpPr>
          <p:cNvPr id="6" name="TextBox 5">
            <a:extLst>
              <a:ext uri="{FF2B5EF4-FFF2-40B4-BE49-F238E27FC236}">
                <a16:creationId xmlns:a16="http://schemas.microsoft.com/office/drawing/2014/main" id="{DD392394-348A-0559-0DFA-E59694B5CDE7}"/>
              </a:ext>
            </a:extLst>
          </p:cNvPr>
          <p:cNvSpPr txBox="1"/>
          <p:nvPr/>
        </p:nvSpPr>
        <p:spPr>
          <a:xfrm>
            <a:off x="1048871" y="4179249"/>
            <a:ext cx="8641976" cy="584775"/>
          </a:xfrm>
          <a:prstGeom prst="rect">
            <a:avLst/>
          </a:prstGeom>
          <a:noFill/>
        </p:spPr>
        <p:txBody>
          <a:bodyPr wrap="square" rtlCol="0">
            <a:spAutoFit/>
          </a:bodyPr>
          <a:lstStyle/>
          <a:p>
            <a:r>
              <a:rPr lang="en-US" sz="1600" dirty="0"/>
              <a:t>Sample Credit Card Agreement can be found on the Parish Accounting Manual, Appendix A-6</a:t>
            </a:r>
          </a:p>
          <a:p>
            <a:pPr algn="ctr"/>
            <a:r>
              <a:rPr lang="en-US" sz="1600" dirty="0">
                <a:hlinkClick r:id="rId4"/>
              </a:rPr>
              <a:t>https://archseattle.org/wp-content/uploads/2023/11/A-Appendices.pdf</a:t>
            </a:r>
            <a:endParaRPr lang="en-US" sz="1600" dirty="0"/>
          </a:p>
        </p:txBody>
      </p:sp>
    </p:spTree>
    <p:extLst>
      <p:ext uri="{BB962C8B-B14F-4D97-AF65-F5344CB8AC3E}">
        <p14:creationId xmlns:p14="http://schemas.microsoft.com/office/powerpoint/2010/main" val="6941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F4AE-250E-46EB-95CC-04254FF73A24}"/>
              </a:ext>
            </a:extLst>
          </p:cNvPr>
          <p:cNvSpPr>
            <a:spLocks noGrp="1"/>
          </p:cNvSpPr>
          <p:nvPr>
            <p:ph type="title"/>
          </p:nvPr>
        </p:nvSpPr>
        <p:spPr/>
        <p:txBody>
          <a:bodyPr/>
          <a:lstStyle/>
          <a:p>
            <a:r>
              <a:rPr lang="en-US" u="sng" dirty="0"/>
              <a:t>Payroll</a:t>
            </a:r>
          </a:p>
        </p:txBody>
      </p:sp>
      <p:sp>
        <p:nvSpPr>
          <p:cNvPr id="3" name="Content Placeholder 2">
            <a:extLst>
              <a:ext uri="{FF2B5EF4-FFF2-40B4-BE49-F238E27FC236}">
                <a16:creationId xmlns:a16="http://schemas.microsoft.com/office/drawing/2014/main" id="{2CE7C690-A853-4BB8-AEB2-CBC1D098393F}"/>
              </a:ext>
            </a:extLst>
          </p:cNvPr>
          <p:cNvSpPr>
            <a:spLocks noGrp="1"/>
          </p:cNvSpPr>
          <p:nvPr>
            <p:ph idx="4294967295"/>
          </p:nvPr>
        </p:nvSpPr>
        <p:spPr>
          <a:xfrm>
            <a:off x="838200" y="1428750"/>
            <a:ext cx="8431305" cy="4748213"/>
          </a:xfrm>
        </p:spPr>
        <p:txBody>
          <a:bodyPr/>
          <a:lstStyle/>
          <a:p>
            <a:pPr>
              <a:spcAft>
                <a:spcPts val="800"/>
              </a:spcAft>
            </a:pPr>
            <a:r>
              <a:rPr lang="en-US" sz="2000" dirty="0"/>
              <a:t>Review and approval of payroll reports by someone not involved in the payroll processing process</a:t>
            </a:r>
          </a:p>
          <a:p>
            <a:pPr marL="457200" lvl="1" indent="0">
              <a:spcAft>
                <a:spcPts val="800"/>
              </a:spcAft>
              <a:buNone/>
            </a:pPr>
            <a:r>
              <a:rPr lang="en-US" sz="1800" dirty="0"/>
              <a:t>Example: bookkeeper processes payroll, pastor or PAA approves payroll</a:t>
            </a:r>
          </a:p>
          <a:p>
            <a:pPr>
              <a:spcAft>
                <a:spcPts val="800"/>
              </a:spcAft>
            </a:pPr>
            <a:r>
              <a:rPr lang="en-US" sz="2000" dirty="0"/>
              <a:t>Bonuses are taxable income</a:t>
            </a:r>
          </a:p>
          <a:p>
            <a:pPr marL="631825" lvl="1" indent="-174625">
              <a:spcAft>
                <a:spcPts val="800"/>
              </a:spcAft>
              <a:buNone/>
            </a:pPr>
            <a:r>
              <a:rPr lang="en-US" sz="1800" dirty="0"/>
              <a:t>-  IPBS does not allow gift cards, including Scrip, to be processed through payroll</a:t>
            </a:r>
          </a:p>
          <a:p>
            <a:pPr>
              <a:spcAft>
                <a:spcPts val="800"/>
              </a:spcAft>
            </a:pPr>
            <a:r>
              <a:rPr lang="en-US" sz="2000" dirty="0"/>
              <a:t>Backup payroll processor</a:t>
            </a:r>
          </a:p>
          <a:p>
            <a:pPr>
              <a:spcAft>
                <a:spcPts val="800"/>
              </a:spcAft>
            </a:pPr>
            <a:r>
              <a:rPr lang="en-US" sz="2000" dirty="0"/>
              <a:t>Reconcile payroll JE with the payroll report	</a:t>
            </a:r>
          </a:p>
          <a:p>
            <a:pPr marL="631825" lvl="1" indent="-174625">
              <a:spcAft>
                <a:spcPts val="800"/>
              </a:spcAft>
              <a:buNone/>
            </a:pPr>
            <a:r>
              <a:rPr lang="en-US" sz="1800" dirty="0"/>
              <a:t>-	Use Payroll Distributed Detail and Summary Report for the JE</a:t>
            </a:r>
          </a:p>
        </p:txBody>
      </p:sp>
      <p:sp>
        <p:nvSpPr>
          <p:cNvPr id="4" name="Slide Number Placeholder 3">
            <a:extLst>
              <a:ext uri="{FF2B5EF4-FFF2-40B4-BE49-F238E27FC236}">
                <a16:creationId xmlns:a16="http://schemas.microsoft.com/office/drawing/2014/main" id="{4B4F6B5D-04C3-2AC5-1640-0B7571509487}"/>
              </a:ext>
            </a:extLst>
          </p:cNvPr>
          <p:cNvSpPr>
            <a:spLocks noGrp="1"/>
          </p:cNvSpPr>
          <p:nvPr>
            <p:ph type="sldNum" sz="quarter" idx="12"/>
          </p:nvPr>
        </p:nvSpPr>
        <p:spPr/>
        <p:txBody>
          <a:bodyPr/>
          <a:lstStyle/>
          <a:p>
            <a:fld id="{605F862F-FF62-41F4-BE5E-97BDC6750EBD}" type="slidenum">
              <a:rPr lang="en-US" smtClean="0"/>
              <a:t>26</a:t>
            </a:fld>
            <a:endParaRPr lang="en-US" dirty="0"/>
          </a:p>
        </p:txBody>
      </p:sp>
    </p:spTree>
    <p:extLst>
      <p:ext uri="{BB962C8B-B14F-4D97-AF65-F5344CB8AC3E}">
        <p14:creationId xmlns:p14="http://schemas.microsoft.com/office/powerpoint/2010/main" val="73368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4044-3D3C-0EB2-E0C3-1E5724C392F6}"/>
              </a:ext>
            </a:extLst>
          </p:cNvPr>
          <p:cNvSpPr>
            <a:spLocks noGrp="1"/>
          </p:cNvSpPr>
          <p:nvPr>
            <p:ph type="title"/>
          </p:nvPr>
        </p:nvSpPr>
        <p:spPr/>
        <p:txBody>
          <a:bodyPr/>
          <a:lstStyle/>
          <a:p>
            <a:r>
              <a:rPr lang="en-US" dirty="0"/>
              <a:t>Priest Payroll</a:t>
            </a:r>
          </a:p>
        </p:txBody>
      </p:sp>
      <p:sp>
        <p:nvSpPr>
          <p:cNvPr id="3" name="Content Placeholder 2">
            <a:extLst>
              <a:ext uri="{FF2B5EF4-FFF2-40B4-BE49-F238E27FC236}">
                <a16:creationId xmlns:a16="http://schemas.microsoft.com/office/drawing/2014/main" id="{EA01DE3C-528D-12F7-25DA-806ABC2C2172}"/>
              </a:ext>
            </a:extLst>
          </p:cNvPr>
          <p:cNvSpPr>
            <a:spLocks noGrp="1"/>
          </p:cNvSpPr>
          <p:nvPr>
            <p:ph idx="4294967295"/>
          </p:nvPr>
        </p:nvSpPr>
        <p:spPr>
          <a:xfrm>
            <a:off x="838200" y="1591310"/>
            <a:ext cx="10515600" cy="4748213"/>
          </a:xfrm>
        </p:spPr>
        <p:txBody>
          <a:bodyPr>
            <a:normAutofit/>
          </a:bodyPr>
          <a:lstStyle/>
          <a:p>
            <a:pPr marL="0" indent="0">
              <a:buNone/>
            </a:pPr>
            <a:r>
              <a:rPr lang="en-US" sz="1800" dirty="0"/>
              <a:t>The Vicar for Clergy’s office sets up priest’s payroll.</a:t>
            </a:r>
          </a:p>
          <a:p>
            <a:pPr marL="0" indent="0">
              <a:buNone/>
            </a:pPr>
            <a:endParaRPr lang="en-US" sz="1800" dirty="0"/>
          </a:p>
          <a:p>
            <a:pPr marL="514350" indent="-514350">
              <a:spcAft>
                <a:spcPts val="600"/>
              </a:spcAft>
              <a:buFont typeface="+mj-lt"/>
              <a:buAutoNum type="arabicPeriod"/>
            </a:pPr>
            <a:r>
              <a:rPr lang="en-US" sz="1800" dirty="0"/>
              <a:t>Dual status taxpayer – classified as employee for income tax purposes, considered self-employed for self-employment tax (SECA) purposes</a:t>
            </a:r>
          </a:p>
          <a:p>
            <a:pPr marL="514350" indent="-514350">
              <a:spcAft>
                <a:spcPts val="600"/>
              </a:spcAft>
              <a:buFont typeface="+mj-lt"/>
              <a:buAutoNum type="arabicPeriod"/>
            </a:pPr>
            <a:r>
              <a:rPr lang="en-US" sz="1800" dirty="0"/>
              <a:t>Pay both employer and employee portion of the SE tax</a:t>
            </a:r>
          </a:p>
          <a:p>
            <a:pPr lvl="1">
              <a:spcAft>
                <a:spcPts val="600"/>
              </a:spcAft>
            </a:pPr>
            <a:r>
              <a:rPr lang="en-US" sz="1600" dirty="0"/>
              <a:t>Tax equity payment (TEP) by the Archdiocese is a reimbursement for SE tax paid</a:t>
            </a:r>
          </a:p>
          <a:p>
            <a:pPr marL="514350" indent="-514350">
              <a:spcAft>
                <a:spcPts val="600"/>
              </a:spcAft>
              <a:buFont typeface="+mj-lt"/>
              <a:buAutoNum type="arabicPeriod"/>
            </a:pPr>
            <a:r>
              <a:rPr lang="en-US" sz="1800" dirty="0"/>
              <a:t>Exempt from payroll withholding but may submit W-4 for voluntary withholding</a:t>
            </a:r>
          </a:p>
          <a:p>
            <a:pPr marL="514350" indent="-514350">
              <a:spcAft>
                <a:spcPts val="600"/>
              </a:spcAft>
              <a:buFont typeface="+mj-lt"/>
              <a:buAutoNum type="arabicPeriod"/>
            </a:pPr>
            <a:r>
              <a:rPr lang="en-US" sz="1800" dirty="0"/>
              <a:t>Salary, allowances, stipends, TEP are subject to federal income tax</a:t>
            </a:r>
          </a:p>
          <a:p>
            <a:pPr marL="514350" indent="-514350">
              <a:spcAft>
                <a:spcPts val="600"/>
              </a:spcAft>
              <a:buFont typeface="+mj-lt"/>
              <a:buAutoNum type="arabicPeriod"/>
            </a:pPr>
            <a:r>
              <a:rPr lang="en-US" sz="1800" dirty="0"/>
              <a:t>Housing allowance is subject to SE tax but not subject to federal income tax</a:t>
            </a:r>
          </a:p>
        </p:txBody>
      </p:sp>
      <p:sp>
        <p:nvSpPr>
          <p:cNvPr id="4" name="Slide Number Placeholder 3">
            <a:extLst>
              <a:ext uri="{FF2B5EF4-FFF2-40B4-BE49-F238E27FC236}">
                <a16:creationId xmlns:a16="http://schemas.microsoft.com/office/drawing/2014/main" id="{A4CF9A3A-35E2-9A31-7D0D-5902408F9020}"/>
              </a:ext>
            </a:extLst>
          </p:cNvPr>
          <p:cNvSpPr>
            <a:spLocks noGrp="1"/>
          </p:cNvSpPr>
          <p:nvPr>
            <p:ph type="sldNum" sz="quarter" idx="12"/>
          </p:nvPr>
        </p:nvSpPr>
        <p:spPr/>
        <p:txBody>
          <a:bodyPr/>
          <a:lstStyle/>
          <a:p>
            <a:fld id="{605F862F-FF62-41F4-BE5E-97BDC6750EBD}" type="slidenum">
              <a:rPr lang="en-US" smtClean="0"/>
              <a:t>27</a:t>
            </a:fld>
            <a:endParaRPr lang="en-US" dirty="0"/>
          </a:p>
        </p:txBody>
      </p:sp>
    </p:spTree>
    <p:extLst>
      <p:ext uri="{BB962C8B-B14F-4D97-AF65-F5344CB8AC3E}">
        <p14:creationId xmlns:p14="http://schemas.microsoft.com/office/powerpoint/2010/main" val="19873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E837-8B34-C443-E97D-0CAD876B7196}"/>
              </a:ext>
            </a:extLst>
          </p:cNvPr>
          <p:cNvSpPr>
            <a:spLocks noGrp="1"/>
          </p:cNvSpPr>
          <p:nvPr>
            <p:ph type="title"/>
          </p:nvPr>
        </p:nvSpPr>
        <p:spPr/>
        <p:txBody>
          <a:bodyPr/>
          <a:lstStyle/>
          <a:p>
            <a:r>
              <a:rPr lang="en-US" dirty="0"/>
              <a:t>Priest and Deacon Education Fund</a:t>
            </a:r>
          </a:p>
        </p:txBody>
      </p:sp>
      <p:sp>
        <p:nvSpPr>
          <p:cNvPr id="3" name="Slide Number Placeholder 2">
            <a:extLst>
              <a:ext uri="{FF2B5EF4-FFF2-40B4-BE49-F238E27FC236}">
                <a16:creationId xmlns:a16="http://schemas.microsoft.com/office/drawing/2014/main" id="{9B48A4A9-4231-FA37-6BC5-92B9D1B92D33}"/>
              </a:ext>
            </a:extLst>
          </p:cNvPr>
          <p:cNvSpPr>
            <a:spLocks noGrp="1"/>
          </p:cNvSpPr>
          <p:nvPr>
            <p:ph type="sldNum" sz="quarter" idx="12"/>
          </p:nvPr>
        </p:nvSpPr>
        <p:spPr/>
        <p:txBody>
          <a:bodyPr/>
          <a:lstStyle/>
          <a:p>
            <a:fld id="{605F862F-FF62-41F4-BE5E-97BDC6750EBD}" type="slidenum">
              <a:rPr lang="en-US" smtClean="0"/>
              <a:t>28</a:t>
            </a:fld>
            <a:endParaRPr lang="en-US" dirty="0"/>
          </a:p>
        </p:txBody>
      </p:sp>
      <p:sp>
        <p:nvSpPr>
          <p:cNvPr id="4" name="TextBox 3">
            <a:extLst>
              <a:ext uri="{FF2B5EF4-FFF2-40B4-BE49-F238E27FC236}">
                <a16:creationId xmlns:a16="http://schemas.microsoft.com/office/drawing/2014/main" id="{9A0DCC64-4977-A3AB-262A-E6FAEC7AD6F2}"/>
              </a:ext>
            </a:extLst>
          </p:cNvPr>
          <p:cNvSpPr txBox="1"/>
          <p:nvPr/>
        </p:nvSpPr>
        <p:spPr>
          <a:xfrm>
            <a:off x="838200" y="1076326"/>
            <a:ext cx="9184341"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Funded by the parish</a:t>
            </a:r>
          </a:p>
          <a:p>
            <a:pPr marL="285750" indent="-285750">
              <a:buFont typeface="Arial" panose="020B0604020202020204" pitchFamily="34" charset="0"/>
              <a:buChar char="•"/>
            </a:pPr>
            <a:r>
              <a:rPr lang="en-US" sz="1400" dirty="0"/>
              <a:t>amount per year</a:t>
            </a:r>
          </a:p>
          <a:p>
            <a:pPr marL="690563" lvl="1" indent="-233363"/>
            <a:r>
              <a:rPr lang="en-US" sz="1400" dirty="0"/>
              <a:t>-	$1,000 per year for priests</a:t>
            </a:r>
          </a:p>
          <a:p>
            <a:pPr marL="690563" lvl="1" indent="-233363"/>
            <a:r>
              <a:rPr lang="en-US" sz="1400" dirty="0"/>
              <a:t>-	$700 per year for deacons</a:t>
            </a:r>
          </a:p>
          <a:p>
            <a:pPr marL="285750" indent="-285750">
              <a:buFont typeface="Arial" panose="020B0604020202020204" pitchFamily="34" charset="0"/>
              <a:buChar char="•"/>
            </a:pPr>
            <a:r>
              <a:rPr lang="en-US" sz="1400" dirty="0"/>
              <a:t>Remit unused portion as of June 30 to the Office of the Vicar for Clergy (OVC)</a:t>
            </a:r>
          </a:p>
          <a:p>
            <a:pPr marL="285750" indent="-285750">
              <a:buFont typeface="Arial" panose="020B0604020202020204" pitchFamily="34" charset="0"/>
              <a:buChar char="•"/>
            </a:pPr>
            <a:r>
              <a:rPr lang="en-US" sz="1400" dirty="0"/>
              <a:t>Maximum accumulation</a:t>
            </a:r>
          </a:p>
          <a:p>
            <a:pPr marL="742950" lvl="1" indent="-285750">
              <a:buFontTx/>
              <a:buChar char="-"/>
            </a:pPr>
            <a:r>
              <a:rPr lang="en-US" sz="1400" dirty="0"/>
              <a:t>$5,000 for priests</a:t>
            </a:r>
          </a:p>
          <a:p>
            <a:pPr marL="742950" lvl="1" indent="-285750">
              <a:buFontTx/>
              <a:buChar char="-"/>
            </a:pPr>
            <a:r>
              <a:rPr lang="en-US" sz="1400" dirty="0"/>
              <a:t>$3,500 for deacons</a:t>
            </a:r>
          </a:p>
          <a:p>
            <a:pPr marL="285750" indent="-285750">
              <a:buFont typeface="Arial" panose="020B0604020202020204" pitchFamily="34" charset="0"/>
              <a:buChar char="•"/>
            </a:pPr>
            <a:r>
              <a:rPr lang="en-US" sz="1400" dirty="0"/>
              <a:t>Priest or deacon makes a written request to OVC if he wishes to make a withdrawal</a:t>
            </a:r>
          </a:p>
          <a:p>
            <a:pPr marL="285750" indent="-285750">
              <a:buFont typeface="Arial" panose="020B0604020202020204" pitchFamily="34" charset="0"/>
              <a:buChar char="•"/>
            </a:pPr>
            <a:r>
              <a:rPr lang="en-US" sz="1400" dirty="0"/>
              <a:t>Unclaimed funds for deceased priest of deacon goes to the Priest Continuing Education Fund or Deacon Continuing Education Fund</a:t>
            </a:r>
          </a:p>
        </p:txBody>
      </p:sp>
      <p:sp>
        <p:nvSpPr>
          <p:cNvPr id="6" name="TextBox 5">
            <a:extLst>
              <a:ext uri="{FF2B5EF4-FFF2-40B4-BE49-F238E27FC236}">
                <a16:creationId xmlns:a16="http://schemas.microsoft.com/office/drawing/2014/main" id="{4E3D3ED5-D35F-C5F3-7543-DAEC1FA06C1A}"/>
              </a:ext>
            </a:extLst>
          </p:cNvPr>
          <p:cNvSpPr txBox="1"/>
          <p:nvPr/>
        </p:nvSpPr>
        <p:spPr>
          <a:xfrm>
            <a:off x="838200" y="3538539"/>
            <a:ext cx="8041341" cy="2677656"/>
          </a:xfrm>
          <a:prstGeom prst="rect">
            <a:avLst/>
          </a:prstGeom>
          <a:noFill/>
        </p:spPr>
        <p:txBody>
          <a:bodyPr wrap="square" rtlCol="0">
            <a:spAutoFit/>
          </a:bodyPr>
          <a:lstStyle/>
          <a:p>
            <a:r>
              <a:rPr lang="en-US" sz="1400" u="sng" dirty="0"/>
              <a:t>Eligible Uses</a:t>
            </a:r>
          </a:p>
          <a:p>
            <a:endParaRPr lang="en-US" sz="1400" dirty="0"/>
          </a:p>
          <a:p>
            <a:pPr marL="285750" indent="-285750">
              <a:buFont typeface="Arial" panose="020B0604020202020204" pitchFamily="34" charset="0"/>
              <a:buChar char="•"/>
            </a:pPr>
            <a:r>
              <a:rPr lang="en-US" sz="1400" dirty="0"/>
              <a:t>Classes, workshops, books, periodicals, convocations, other expenses directly related to professional development and priestly or diaconal ministry</a:t>
            </a:r>
          </a:p>
          <a:p>
            <a:pPr marL="285750" indent="-285750">
              <a:buFont typeface="Arial" panose="020B0604020202020204" pitchFamily="34" charset="0"/>
              <a:buChar char="•"/>
            </a:pPr>
            <a:r>
              <a:rPr lang="en-US" sz="1400" dirty="0"/>
              <a:t>Software programs that would help in priestly or diaconal ministry</a:t>
            </a:r>
          </a:p>
          <a:p>
            <a:pPr marL="285750" indent="-285750">
              <a:buFont typeface="Arial" panose="020B0604020202020204" pitchFamily="34" charset="0"/>
              <a:buChar char="•"/>
            </a:pPr>
            <a:endParaRPr lang="en-US" sz="1400" dirty="0"/>
          </a:p>
          <a:p>
            <a:r>
              <a:rPr lang="en-US" sz="1400" u="sng" dirty="0"/>
              <a:t>Ineligible Uses</a:t>
            </a:r>
          </a:p>
          <a:p>
            <a:endParaRPr lang="en-US" sz="1400" dirty="0"/>
          </a:p>
          <a:p>
            <a:pPr marL="285750" indent="-285750">
              <a:buFont typeface="Arial" panose="020B0604020202020204" pitchFamily="34" charset="0"/>
              <a:buChar char="•"/>
            </a:pPr>
            <a:r>
              <a:rPr lang="en-US" sz="1400" dirty="0"/>
              <a:t>Annual retreat the priest may want to take</a:t>
            </a:r>
          </a:p>
          <a:p>
            <a:pPr marL="285750" indent="-285750">
              <a:buFont typeface="Arial" panose="020B0604020202020204" pitchFamily="34" charset="0"/>
              <a:buChar char="•"/>
            </a:pPr>
            <a:r>
              <a:rPr lang="en-US" sz="1400" dirty="0"/>
              <a:t>Expenses associated with the annual priest institute (Priest Days)</a:t>
            </a:r>
          </a:p>
          <a:p>
            <a:pPr marL="285750" indent="-285750">
              <a:buFont typeface="Arial" panose="020B0604020202020204" pitchFamily="34" charset="0"/>
              <a:buChar char="•"/>
            </a:pPr>
            <a:r>
              <a:rPr lang="en-US" sz="1400" dirty="0"/>
              <a:t>Archdiocese Annual Deacon Retreat or the Deacon Convocation</a:t>
            </a:r>
          </a:p>
          <a:p>
            <a:pPr marL="285750" indent="-285750">
              <a:buFont typeface="Arial" panose="020B0604020202020204" pitchFamily="34" charset="0"/>
              <a:buChar char="•"/>
            </a:pPr>
            <a:r>
              <a:rPr lang="en-US" sz="1400" dirty="0"/>
              <a:t>Computer hardware</a:t>
            </a:r>
          </a:p>
        </p:txBody>
      </p:sp>
      <p:sp>
        <p:nvSpPr>
          <p:cNvPr id="7" name="TextBox 6">
            <a:extLst>
              <a:ext uri="{FF2B5EF4-FFF2-40B4-BE49-F238E27FC236}">
                <a16:creationId xmlns:a16="http://schemas.microsoft.com/office/drawing/2014/main" id="{E2FD001D-0BF8-16AE-C218-FD5D24E6BFC0}"/>
              </a:ext>
            </a:extLst>
          </p:cNvPr>
          <p:cNvSpPr txBox="1"/>
          <p:nvPr/>
        </p:nvSpPr>
        <p:spPr>
          <a:xfrm>
            <a:off x="3041276" y="6161857"/>
            <a:ext cx="6409765" cy="307777"/>
          </a:xfrm>
          <a:prstGeom prst="rect">
            <a:avLst/>
          </a:prstGeom>
          <a:noFill/>
        </p:spPr>
        <p:txBody>
          <a:bodyPr wrap="square" rtlCol="0">
            <a:spAutoFit/>
          </a:bodyPr>
          <a:lstStyle/>
          <a:p>
            <a:pPr algn="ctr"/>
            <a:r>
              <a:rPr lang="en-US" sz="1400" dirty="0"/>
              <a:t>Contact Jan Augustavo at </a:t>
            </a:r>
            <a:r>
              <a:rPr lang="en-US" sz="1400" dirty="0">
                <a:hlinkClick r:id="rId3"/>
              </a:rPr>
              <a:t>jan.augustavo@seattlearch.org</a:t>
            </a:r>
            <a:r>
              <a:rPr lang="en-US" sz="1400" dirty="0"/>
              <a:t> for questions</a:t>
            </a:r>
          </a:p>
        </p:txBody>
      </p:sp>
    </p:spTree>
    <p:extLst>
      <p:ext uri="{BB962C8B-B14F-4D97-AF65-F5344CB8AC3E}">
        <p14:creationId xmlns:p14="http://schemas.microsoft.com/office/powerpoint/2010/main" val="56398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C87D-3762-C294-2464-5F2FAD34612B}"/>
              </a:ext>
            </a:extLst>
          </p:cNvPr>
          <p:cNvSpPr>
            <a:spLocks noGrp="1"/>
          </p:cNvSpPr>
          <p:nvPr>
            <p:ph type="title"/>
          </p:nvPr>
        </p:nvSpPr>
        <p:spPr/>
        <p:txBody>
          <a:bodyPr/>
          <a:lstStyle/>
          <a:p>
            <a:r>
              <a:rPr lang="en-US" dirty="0"/>
              <a:t>Independent Contractor (IC)</a:t>
            </a:r>
          </a:p>
        </p:txBody>
      </p:sp>
      <p:sp>
        <p:nvSpPr>
          <p:cNvPr id="3" name="Content Placeholder 2">
            <a:extLst>
              <a:ext uri="{FF2B5EF4-FFF2-40B4-BE49-F238E27FC236}">
                <a16:creationId xmlns:a16="http://schemas.microsoft.com/office/drawing/2014/main" id="{3E4D826A-1CD2-482D-5E7E-835191E8EF61}"/>
              </a:ext>
            </a:extLst>
          </p:cNvPr>
          <p:cNvSpPr>
            <a:spLocks noGrp="1"/>
          </p:cNvSpPr>
          <p:nvPr>
            <p:ph idx="4294967295"/>
          </p:nvPr>
        </p:nvSpPr>
        <p:spPr>
          <a:xfrm>
            <a:off x="838200" y="1177048"/>
            <a:ext cx="10515600" cy="4999916"/>
          </a:xfrm>
        </p:spPr>
        <p:txBody>
          <a:bodyPr>
            <a:normAutofit fontScale="55000" lnSpcReduction="20000"/>
          </a:bodyPr>
          <a:lstStyle/>
          <a:p>
            <a:pPr>
              <a:lnSpc>
                <a:spcPct val="160000"/>
              </a:lnSpc>
            </a:pPr>
            <a:r>
              <a:rPr lang="en-US" sz="2900" dirty="0"/>
              <a:t>Obtain W-9 before paying</a:t>
            </a:r>
          </a:p>
          <a:p>
            <a:pPr marL="914400" lvl="1" indent="-457200">
              <a:lnSpc>
                <a:spcPct val="160000"/>
              </a:lnSpc>
              <a:buNone/>
            </a:pPr>
            <a:r>
              <a:rPr lang="en-US" sz="2900" dirty="0"/>
              <a:t>-	if IC refuses to provide W-9, withhold 24% of the payment (backup withholding)</a:t>
            </a:r>
          </a:p>
          <a:p>
            <a:pPr>
              <a:lnSpc>
                <a:spcPct val="160000"/>
              </a:lnSpc>
            </a:pPr>
            <a:r>
              <a:rPr lang="en-US" sz="2900" dirty="0"/>
              <a:t>1099-NEC – required if total payment for the calendar year is at least $600</a:t>
            </a:r>
          </a:p>
          <a:p>
            <a:pPr>
              <a:lnSpc>
                <a:spcPct val="160000"/>
              </a:lnSpc>
            </a:pPr>
            <a:r>
              <a:rPr lang="en-US" sz="2900" dirty="0"/>
              <a:t>Stipends to priests might require 1099-NEC</a:t>
            </a:r>
          </a:p>
          <a:p>
            <a:pPr marL="0" indent="0">
              <a:buNone/>
            </a:pPr>
            <a:endParaRPr lang="en-US" sz="2900" dirty="0"/>
          </a:p>
          <a:p>
            <a:pPr marL="0" indent="0">
              <a:buNone/>
            </a:pPr>
            <a:r>
              <a:rPr lang="en-US" sz="2900" u="sng" dirty="0"/>
              <a:t>IC Status Determination</a:t>
            </a:r>
          </a:p>
          <a:p>
            <a:pPr marL="0" indent="0">
              <a:buNone/>
            </a:pPr>
            <a:endParaRPr lang="en-US" sz="2900" dirty="0"/>
          </a:p>
          <a:p>
            <a:pPr marL="233363" lvl="1"/>
            <a:r>
              <a:rPr lang="en-US" sz="2900" dirty="0"/>
              <a:t>Refer to HR site: </a:t>
            </a:r>
            <a:r>
              <a:rPr lang="en-US" sz="2900" dirty="0">
                <a:hlinkClick r:id="rId3"/>
              </a:rPr>
              <a:t>HR </a:t>
            </a:r>
            <a:r>
              <a:rPr lang="en-US" sz="2900" dirty="0" err="1">
                <a:hlinkClick r:id="rId3"/>
              </a:rPr>
              <a:t>Toolkit_Admin</a:t>
            </a:r>
            <a:r>
              <a:rPr lang="en-US" sz="2900" dirty="0">
                <a:hlinkClick r:id="rId3"/>
              </a:rPr>
              <a:t> Resources - Archdiocese of Seattle</a:t>
            </a:r>
            <a:endParaRPr lang="en-US" sz="2900" dirty="0"/>
          </a:p>
          <a:p>
            <a:pPr marL="457200" lvl="1" indent="0">
              <a:buNone/>
            </a:pPr>
            <a:endParaRPr lang="en-US" sz="2900" dirty="0"/>
          </a:p>
          <a:p>
            <a:pPr marL="0" indent="0">
              <a:buNone/>
            </a:pPr>
            <a:endParaRPr lang="en-US" sz="5100" dirty="0"/>
          </a:p>
          <a:p>
            <a:pPr marL="0" indent="0">
              <a:buNone/>
            </a:pPr>
            <a:endParaRPr lang="en-US" sz="5100" dirty="0"/>
          </a:p>
          <a:p>
            <a:pPr marL="690563" lvl="1" indent="-233363">
              <a:buNone/>
            </a:pPr>
            <a:endParaRPr lang="en-US" sz="5100" dirty="0"/>
          </a:p>
          <a:p>
            <a:pPr marL="228600" lvl="1"/>
            <a:r>
              <a:rPr lang="en-US" sz="2900" dirty="0"/>
              <a:t>If answer is “No” to any of the questions in the IC status determination worksheet, call Human Resources.</a:t>
            </a:r>
          </a:p>
          <a:p>
            <a:pPr marL="0" indent="0">
              <a:buNone/>
            </a:pPr>
            <a:endParaRPr lang="en-US" dirty="0"/>
          </a:p>
        </p:txBody>
      </p:sp>
      <p:pic>
        <p:nvPicPr>
          <p:cNvPr id="5" name="Picture 4">
            <a:extLst>
              <a:ext uri="{FF2B5EF4-FFF2-40B4-BE49-F238E27FC236}">
                <a16:creationId xmlns:a16="http://schemas.microsoft.com/office/drawing/2014/main" id="{C4C34B31-5CBF-ED61-CEBC-C1ABB8FB2739}"/>
              </a:ext>
            </a:extLst>
          </p:cNvPr>
          <p:cNvPicPr>
            <a:picLocks noChangeAspect="1"/>
          </p:cNvPicPr>
          <p:nvPr/>
        </p:nvPicPr>
        <p:blipFill>
          <a:blip r:embed="rId4"/>
          <a:stretch>
            <a:fillRect/>
          </a:stretch>
        </p:blipFill>
        <p:spPr>
          <a:xfrm>
            <a:off x="2986390" y="4169437"/>
            <a:ext cx="3686567" cy="1211174"/>
          </a:xfrm>
          <a:prstGeom prst="rect">
            <a:avLst/>
          </a:prstGeom>
        </p:spPr>
      </p:pic>
      <p:sp>
        <p:nvSpPr>
          <p:cNvPr id="4" name="Slide Number Placeholder 3">
            <a:extLst>
              <a:ext uri="{FF2B5EF4-FFF2-40B4-BE49-F238E27FC236}">
                <a16:creationId xmlns:a16="http://schemas.microsoft.com/office/drawing/2014/main" id="{1103F308-DF18-662A-F8A0-C398046C6D3E}"/>
              </a:ext>
            </a:extLst>
          </p:cNvPr>
          <p:cNvSpPr>
            <a:spLocks noGrp="1"/>
          </p:cNvSpPr>
          <p:nvPr>
            <p:ph type="sldNum" sz="quarter" idx="12"/>
          </p:nvPr>
        </p:nvSpPr>
        <p:spPr/>
        <p:txBody>
          <a:bodyPr/>
          <a:lstStyle/>
          <a:p>
            <a:fld id="{605F862F-FF62-41F4-BE5E-97BDC6750EBD}" type="slidenum">
              <a:rPr lang="en-US" smtClean="0"/>
              <a:t>29</a:t>
            </a:fld>
            <a:endParaRPr lang="en-US" dirty="0"/>
          </a:p>
        </p:txBody>
      </p:sp>
    </p:spTree>
    <p:extLst>
      <p:ext uri="{BB962C8B-B14F-4D97-AF65-F5344CB8AC3E}">
        <p14:creationId xmlns:p14="http://schemas.microsoft.com/office/powerpoint/2010/main" val="52603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DAFE1-E587-DE3F-B230-5F1137346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A638F-68A5-DFEF-8789-5AB64E6ADF5C}"/>
              </a:ext>
            </a:extLst>
          </p:cNvPr>
          <p:cNvSpPr>
            <a:spLocks noGrp="1"/>
          </p:cNvSpPr>
          <p:nvPr>
            <p:ph type="title"/>
          </p:nvPr>
        </p:nvSpPr>
        <p:spPr/>
        <p:txBody>
          <a:bodyPr/>
          <a:lstStyle/>
          <a:p>
            <a:r>
              <a:rPr lang="en-US" sz="3200" u="sng" dirty="0"/>
              <a:t>Bookkeeper</a:t>
            </a:r>
            <a:r>
              <a:rPr lang="en-US" u="sng" dirty="0"/>
              <a:t> </a:t>
            </a:r>
            <a:r>
              <a:rPr lang="en-US" sz="3200" u="sng" dirty="0"/>
              <a:t>Tasks</a:t>
            </a:r>
            <a:endParaRPr lang="en-US" dirty="0"/>
          </a:p>
        </p:txBody>
      </p:sp>
      <p:sp>
        <p:nvSpPr>
          <p:cNvPr id="3" name="Content Placeholder 2">
            <a:extLst>
              <a:ext uri="{FF2B5EF4-FFF2-40B4-BE49-F238E27FC236}">
                <a16:creationId xmlns:a16="http://schemas.microsoft.com/office/drawing/2014/main" id="{564D248A-AFC3-2CD1-4A25-44A08DBAF0AB}"/>
              </a:ext>
            </a:extLst>
          </p:cNvPr>
          <p:cNvSpPr>
            <a:spLocks noGrp="1"/>
          </p:cNvSpPr>
          <p:nvPr>
            <p:ph idx="4294967295"/>
          </p:nvPr>
        </p:nvSpPr>
        <p:spPr>
          <a:xfrm>
            <a:off x="838200" y="1428750"/>
            <a:ext cx="10515600" cy="4748213"/>
          </a:xfrm>
        </p:spPr>
        <p:txBody>
          <a:bodyPr/>
          <a:lstStyle/>
          <a:p>
            <a:r>
              <a:rPr lang="en-US" sz="2400" dirty="0"/>
              <a:t>Data entry</a:t>
            </a:r>
          </a:p>
          <a:p>
            <a:r>
              <a:rPr lang="en-US" sz="2400" dirty="0"/>
              <a:t>Tracking accounts payable and receivable</a:t>
            </a:r>
          </a:p>
          <a:p>
            <a:r>
              <a:rPr lang="en-US" sz="2400" dirty="0"/>
              <a:t>Bank reconciliation</a:t>
            </a:r>
          </a:p>
          <a:p>
            <a:r>
              <a:rPr lang="en-US" sz="2400" dirty="0"/>
              <a:t>Invoicing</a:t>
            </a:r>
          </a:p>
          <a:p>
            <a:r>
              <a:rPr lang="en-US" sz="2400" dirty="0"/>
              <a:t>Payroll processing</a:t>
            </a:r>
          </a:p>
          <a:p>
            <a:r>
              <a:rPr lang="en-US" sz="2400" dirty="0"/>
              <a:t>Financial reporting</a:t>
            </a:r>
          </a:p>
          <a:p>
            <a:r>
              <a:rPr lang="en-US" sz="2400" dirty="0"/>
              <a:t>Maintaining records</a:t>
            </a:r>
          </a:p>
          <a:p>
            <a:r>
              <a:rPr lang="en-US" sz="2400" dirty="0"/>
              <a:t>Budgeting</a:t>
            </a:r>
          </a:p>
          <a:p>
            <a:r>
              <a:rPr lang="en-US" sz="2400" dirty="0"/>
              <a:t>Communication</a:t>
            </a:r>
            <a:endParaRPr lang="en-US" sz="1800" dirty="0"/>
          </a:p>
        </p:txBody>
      </p:sp>
      <p:pic>
        <p:nvPicPr>
          <p:cNvPr id="4" name="Picture 3">
            <a:extLst>
              <a:ext uri="{FF2B5EF4-FFF2-40B4-BE49-F238E27FC236}">
                <a16:creationId xmlns:a16="http://schemas.microsoft.com/office/drawing/2014/main" id="{07C451ED-F1D0-D986-1CC8-B32AE18B9A4C}"/>
              </a:ext>
            </a:extLst>
          </p:cNvPr>
          <p:cNvPicPr>
            <a:picLocks noChangeAspect="1"/>
          </p:cNvPicPr>
          <p:nvPr/>
        </p:nvPicPr>
        <p:blipFill>
          <a:blip r:embed="rId3"/>
          <a:stretch>
            <a:fillRect/>
          </a:stretch>
        </p:blipFill>
        <p:spPr>
          <a:xfrm>
            <a:off x="7013642" y="2531053"/>
            <a:ext cx="2811292" cy="2711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a:extLst>
              <a:ext uri="{FF2B5EF4-FFF2-40B4-BE49-F238E27FC236}">
                <a16:creationId xmlns:a16="http://schemas.microsoft.com/office/drawing/2014/main" id="{A43B2E54-327A-5769-B036-4EED6434C058}"/>
              </a:ext>
            </a:extLst>
          </p:cNvPr>
          <p:cNvSpPr>
            <a:spLocks noGrp="1"/>
          </p:cNvSpPr>
          <p:nvPr>
            <p:ph type="sldNum" sz="quarter" idx="12"/>
          </p:nvPr>
        </p:nvSpPr>
        <p:spPr/>
        <p:txBody>
          <a:bodyPr/>
          <a:lstStyle/>
          <a:p>
            <a:fld id="{605F862F-FF62-41F4-BE5E-97BDC6750EBD}" type="slidenum">
              <a:rPr lang="en-US" smtClean="0"/>
              <a:t>3</a:t>
            </a:fld>
            <a:endParaRPr lang="en-US" dirty="0"/>
          </a:p>
        </p:txBody>
      </p:sp>
    </p:spTree>
    <p:extLst>
      <p:ext uri="{BB962C8B-B14F-4D97-AF65-F5344CB8AC3E}">
        <p14:creationId xmlns:p14="http://schemas.microsoft.com/office/powerpoint/2010/main" val="3190440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BDB4-A495-84A9-91C4-38558A4FC788}"/>
              </a:ext>
            </a:extLst>
          </p:cNvPr>
          <p:cNvSpPr>
            <a:spLocks noGrp="1"/>
          </p:cNvSpPr>
          <p:nvPr>
            <p:ph type="title"/>
          </p:nvPr>
        </p:nvSpPr>
        <p:spPr/>
        <p:txBody>
          <a:bodyPr/>
          <a:lstStyle/>
          <a:p>
            <a:r>
              <a:rPr lang="en-US" dirty="0"/>
              <a:t>Gambling</a:t>
            </a:r>
          </a:p>
        </p:txBody>
      </p:sp>
      <p:sp>
        <p:nvSpPr>
          <p:cNvPr id="3" name="Content Placeholder 2">
            <a:extLst>
              <a:ext uri="{FF2B5EF4-FFF2-40B4-BE49-F238E27FC236}">
                <a16:creationId xmlns:a16="http://schemas.microsoft.com/office/drawing/2014/main" id="{2146D37A-8DB6-75C4-CD05-D6E386A7E4CE}"/>
              </a:ext>
            </a:extLst>
          </p:cNvPr>
          <p:cNvSpPr>
            <a:spLocks noGrp="1"/>
          </p:cNvSpPr>
          <p:nvPr>
            <p:ph idx="4294967295"/>
          </p:nvPr>
        </p:nvSpPr>
        <p:spPr>
          <a:xfrm>
            <a:off x="838200" y="1428750"/>
            <a:ext cx="9273988" cy="4748213"/>
          </a:xfrm>
        </p:spPr>
        <p:txBody>
          <a:bodyPr>
            <a:normAutofit/>
          </a:bodyPr>
          <a:lstStyle/>
          <a:p>
            <a:r>
              <a:rPr lang="en-US" sz="2000" dirty="0"/>
              <a:t>Establish separate bank account </a:t>
            </a:r>
          </a:p>
          <a:p>
            <a:r>
              <a:rPr lang="en-US" sz="2000" dirty="0"/>
              <a:t>Apply for gambling license, if needed</a:t>
            </a:r>
          </a:p>
          <a:p>
            <a:pPr marL="690563" lvl="1" indent="-287338">
              <a:buNone/>
            </a:pPr>
            <a:r>
              <a:rPr lang="en-US" sz="1800" dirty="0"/>
              <a:t>-	contact PFS for authorization letter from Archdiocesan General Counsel</a:t>
            </a:r>
          </a:p>
          <a:p>
            <a:r>
              <a:rPr lang="en-US" sz="2000" dirty="0"/>
              <a:t>Raffle winnings, if reportable, are reported on form W-2G</a:t>
            </a:r>
          </a:p>
          <a:p>
            <a:r>
              <a:rPr lang="en-US" sz="2000" dirty="0"/>
              <a:t>Refer to Washington State Gambling Commission website for detailed rules on licensing and reporting</a:t>
            </a:r>
          </a:p>
          <a:p>
            <a:pPr marL="739775" indent="-282575">
              <a:buFontTx/>
              <a:buChar char="-"/>
            </a:pPr>
            <a:r>
              <a:rPr lang="en-US" sz="1600" dirty="0">
                <a:hlinkClick r:id="rId3"/>
              </a:rPr>
              <a:t>https://wsgc.wa.gov/</a:t>
            </a:r>
            <a:endParaRPr lang="en-US" sz="1600" dirty="0"/>
          </a:p>
          <a:p>
            <a:pPr lvl="1">
              <a:buFontTx/>
              <a:buChar char="-"/>
            </a:pPr>
            <a:r>
              <a:rPr lang="en-US" sz="1600" dirty="0">
                <a:hlinkClick r:id="rId4"/>
              </a:rPr>
              <a:t>https://wsgc.wa.gov/licensing/activities-dont-require-license/charitable-and-nonprofit-activities-dont-require-license</a:t>
            </a:r>
            <a:endParaRPr lang="en-US" sz="1600" dirty="0"/>
          </a:p>
          <a:p>
            <a:pPr lvl="1">
              <a:buFontTx/>
              <a:buChar char="-"/>
            </a:pPr>
            <a:r>
              <a:rPr lang="en-US" sz="1600" dirty="0">
                <a:hlinkClick r:id="rId5"/>
              </a:rPr>
              <a:t>https://wsgc.wa.gov/rules-enforcement/activities-we-regulate</a:t>
            </a:r>
            <a:endParaRPr lang="en-US" sz="1600" dirty="0"/>
          </a:p>
        </p:txBody>
      </p:sp>
      <p:pic>
        <p:nvPicPr>
          <p:cNvPr id="4" name="Picture 3">
            <a:extLst>
              <a:ext uri="{FF2B5EF4-FFF2-40B4-BE49-F238E27FC236}">
                <a16:creationId xmlns:a16="http://schemas.microsoft.com/office/drawing/2014/main" id="{DA077B68-026A-1D77-A565-5557436B08FC}"/>
              </a:ext>
            </a:extLst>
          </p:cNvPr>
          <p:cNvPicPr>
            <a:picLocks noChangeAspect="1"/>
          </p:cNvPicPr>
          <p:nvPr/>
        </p:nvPicPr>
        <p:blipFill>
          <a:blip r:embed="rId6"/>
          <a:stretch>
            <a:fillRect/>
          </a:stretch>
        </p:blipFill>
        <p:spPr>
          <a:xfrm>
            <a:off x="9749950" y="4436062"/>
            <a:ext cx="1718107" cy="1740901"/>
          </a:xfrm>
          <a:prstGeom prst="rect">
            <a:avLst/>
          </a:prstGeom>
        </p:spPr>
      </p:pic>
      <p:pic>
        <p:nvPicPr>
          <p:cNvPr id="5" name="Picture 4">
            <a:extLst>
              <a:ext uri="{FF2B5EF4-FFF2-40B4-BE49-F238E27FC236}">
                <a16:creationId xmlns:a16="http://schemas.microsoft.com/office/drawing/2014/main" id="{403AE30B-755B-F6D0-5946-6534610E9366}"/>
              </a:ext>
            </a:extLst>
          </p:cNvPr>
          <p:cNvPicPr>
            <a:picLocks noChangeAspect="1"/>
          </p:cNvPicPr>
          <p:nvPr/>
        </p:nvPicPr>
        <p:blipFill>
          <a:blip r:embed="rId7"/>
          <a:stretch>
            <a:fillRect/>
          </a:stretch>
        </p:blipFill>
        <p:spPr>
          <a:xfrm>
            <a:off x="7409782" y="5067158"/>
            <a:ext cx="1968598" cy="984299"/>
          </a:xfrm>
          <a:prstGeom prst="rect">
            <a:avLst/>
          </a:prstGeom>
        </p:spPr>
      </p:pic>
      <p:sp>
        <p:nvSpPr>
          <p:cNvPr id="7" name="Slide Number Placeholder 6">
            <a:extLst>
              <a:ext uri="{FF2B5EF4-FFF2-40B4-BE49-F238E27FC236}">
                <a16:creationId xmlns:a16="http://schemas.microsoft.com/office/drawing/2014/main" id="{F7179D7D-B8E4-FE65-3347-DF3B3841138C}"/>
              </a:ext>
            </a:extLst>
          </p:cNvPr>
          <p:cNvSpPr>
            <a:spLocks noGrp="1"/>
          </p:cNvSpPr>
          <p:nvPr>
            <p:ph type="sldNum" sz="quarter" idx="12"/>
          </p:nvPr>
        </p:nvSpPr>
        <p:spPr/>
        <p:txBody>
          <a:bodyPr/>
          <a:lstStyle/>
          <a:p>
            <a:fld id="{605F862F-FF62-41F4-BE5E-97BDC6750EBD}" type="slidenum">
              <a:rPr lang="en-US" smtClean="0"/>
              <a:t>30</a:t>
            </a:fld>
            <a:endParaRPr lang="en-US" dirty="0"/>
          </a:p>
        </p:txBody>
      </p:sp>
    </p:spTree>
    <p:extLst>
      <p:ext uri="{BB962C8B-B14F-4D97-AF65-F5344CB8AC3E}">
        <p14:creationId xmlns:p14="http://schemas.microsoft.com/office/powerpoint/2010/main" val="239709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578F-695E-5AD9-FC13-43293C1D7194}"/>
              </a:ext>
            </a:extLst>
          </p:cNvPr>
          <p:cNvSpPr>
            <a:spLocks noGrp="1"/>
          </p:cNvSpPr>
          <p:nvPr>
            <p:ph type="title"/>
          </p:nvPr>
        </p:nvSpPr>
        <p:spPr/>
        <p:txBody>
          <a:bodyPr/>
          <a:lstStyle/>
          <a:p>
            <a:r>
              <a:rPr lang="en-US" dirty="0"/>
              <a:t>Unclaimed Property</a:t>
            </a:r>
          </a:p>
        </p:txBody>
      </p:sp>
      <p:sp>
        <p:nvSpPr>
          <p:cNvPr id="3" name="Content Placeholder 2">
            <a:extLst>
              <a:ext uri="{FF2B5EF4-FFF2-40B4-BE49-F238E27FC236}">
                <a16:creationId xmlns:a16="http://schemas.microsoft.com/office/drawing/2014/main" id="{8BBAEB34-7879-6ED1-9A1C-DBA9A96AD615}"/>
              </a:ext>
            </a:extLst>
          </p:cNvPr>
          <p:cNvSpPr>
            <a:spLocks noGrp="1"/>
          </p:cNvSpPr>
          <p:nvPr>
            <p:ph idx="4294967295"/>
          </p:nvPr>
        </p:nvSpPr>
        <p:spPr>
          <a:xfrm>
            <a:off x="838200" y="1421535"/>
            <a:ext cx="10515600" cy="4785908"/>
          </a:xfrm>
        </p:spPr>
        <p:txBody>
          <a:bodyPr>
            <a:normAutofit lnSpcReduction="10000"/>
          </a:bodyPr>
          <a:lstStyle/>
          <a:p>
            <a:pPr>
              <a:spcAft>
                <a:spcPts val="800"/>
              </a:spcAft>
            </a:pPr>
            <a:r>
              <a:rPr lang="en-US" sz="2200" dirty="0"/>
              <a:t>Uncashed checks that are outstanding for one year or more</a:t>
            </a:r>
          </a:p>
          <a:p>
            <a:pPr>
              <a:spcAft>
                <a:spcPts val="800"/>
              </a:spcAft>
            </a:pPr>
            <a:r>
              <a:rPr lang="en-US" sz="2200" dirty="0"/>
              <a:t>Conduct due diligence before sending to State</a:t>
            </a:r>
          </a:p>
          <a:p>
            <a:pPr>
              <a:spcAft>
                <a:spcPts val="800"/>
              </a:spcAft>
            </a:pPr>
            <a:r>
              <a:rPr lang="en-US" sz="2200" dirty="0"/>
              <a:t>Reporting period end date is June 30</a:t>
            </a:r>
          </a:p>
          <a:p>
            <a:pPr>
              <a:spcAft>
                <a:spcPts val="800"/>
              </a:spcAft>
            </a:pPr>
            <a:r>
              <a:rPr lang="en-US" sz="2200" dirty="0"/>
              <a:t>Annual reporting deadline is October 31 of each year</a:t>
            </a:r>
          </a:p>
          <a:p>
            <a:pPr marL="690563" lvl="1" indent="-233363">
              <a:spcAft>
                <a:spcPts val="800"/>
              </a:spcAft>
              <a:buNone/>
            </a:pPr>
            <a:r>
              <a:rPr lang="en-US" sz="1900" dirty="0"/>
              <a:t>-	PFS reports on behalf of parish</a:t>
            </a:r>
          </a:p>
          <a:p>
            <a:pPr marL="690563" lvl="1" indent="-233363">
              <a:spcAft>
                <a:spcPts val="800"/>
              </a:spcAft>
              <a:buNone/>
            </a:pPr>
            <a:r>
              <a:rPr lang="en-US" sz="1900" dirty="0"/>
              <a:t>-	Parish submits Unclaimed Property information PFS during the Parish Annual Report submission due August 15</a:t>
            </a:r>
          </a:p>
          <a:p>
            <a:pPr marL="690563" lvl="1" indent="-233363">
              <a:spcAft>
                <a:spcPts val="800"/>
              </a:spcAft>
              <a:buNone/>
            </a:pPr>
            <a:r>
              <a:rPr lang="en-US" sz="1900" dirty="0"/>
              <a:t>-	Parish sends payment for unclaimed property to CCAS so that PFS can remit with the filing</a:t>
            </a:r>
          </a:p>
          <a:p>
            <a:pPr marL="0" indent="0">
              <a:spcAft>
                <a:spcPts val="800"/>
              </a:spcAft>
              <a:buNone/>
            </a:pPr>
            <a:endParaRPr lang="en-US" sz="2200" dirty="0"/>
          </a:p>
          <a:p>
            <a:pPr marL="0" indent="0" algn="ctr">
              <a:buNone/>
            </a:pPr>
            <a:r>
              <a:rPr lang="en-US" sz="1800" dirty="0"/>
              <a:t>Direct any questions to Scott Bader</a:t>
            </a:r>
          </a:p>
        </p:txBody>
      </p:sp>
      <p:sp>
        <p:nvSpPr>
          <p:cNvPr id="4" name="Slide Number Placeholder 3">
            <a:extLst>
              <a:ext uri="{FF2B5EF4-FFF2-40B4-BE49-F238E27FC236}">
                <a16:creationId xmlns:a16="http://schemas.microsoft.com/office/drawing/2014/main" id="{D09C33D3-D201-56C7-5ADE-0F57509FCD26}"/>
              </a:ext>
            </a:extLst>
          </p:cNvPr>
          <p:cNvSpPr>
            <a:spLocks noGrp="1"/>
          </p:cNvSpPr>
          <p:nvPr>
            <p:ph type="sldNum" sz="quarter" idx="12"/>
          </p:nvPr>
        </p:nvSpPr>
        <p:spPr/>
        <p:txBody>
          <a:bodyPr/>
          <a:lstStyle/>
          <a:p>
            <a:fld id="{605F862F-FF62-41F4-BE5E-97BDC6750EBD}" type="slidenum">
              <a:rPr lang="en-US" smtClean="0"/>
              <a:t>31</a:t>
            </a:fld>
            <a:endParaRPr lang="en-US" dirty="0"/>
          </a:p>
        </p:txBody>
      </p:sp>
    </p:spTree>
    <p:extLst>
      <p:ext uri="{BB962C8B-B14F-4D97-AF65-F5344CB8AC3E}">
        <p14:creationId xmlns:p14="http://schemas.microsoft.com/office/powerpoint/2010/main" val="81737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CCC9-1968-4E63-B4E4-C0A24EAB2E40}"/>
              </a:ext>
            </a:extLst>
          </p:cNvPr>
          <p:cNvSpPr>
            <a:spLocks noGrp="1"/>
          </p:cNvSpPr>
          <p:nvPr>
            <p:ph type="title"/>
          </p:nvPr>
        </p:nvSpPr>
        <p:spPr>
          <a:xfrm>
            <a:off x="838200" y="365125"/>
            <a:ext cx="10515600" cy="714645"/>
          </a:xfrm>
        </p:spPr>
        <p:txBody>
          <a:bodyPr>
            <a:normAutofit/>
          </a:bodyPr>
          <a:lstStyle/>
          <a:p>
            <a:r>
              <a:rPr lang="en-US" u="sng" dirty="0"/>
              <a:t>Budgeting</a:t>
            </a:r>
          </a:p>
        </p:txBody>
      </p:sp>
      <p:sp>
        <p:nvSpPr>
          <p:cNvPr id="3" name="Content Placeholder 2">
            <a:extLst>
              <a:ext uri="{FF2B5EF4-FFF2-40B4-BE49-F238E27FC236}">
                <a16:creationId xmlns:a16="http://schemas.microsoft.com/office/drawing/2014/main" id="{426B4396-0F24-47C8-9D7A-02D5E240FBF8}"/>
              </a:ext>
            </a:extLst>
          </p:cNvPr>
          <p:cNvSpPr>
            <a:spLocks noGrp="1"/>
          </p:cNvSpPr>
          <p:nvPr>
            <p:ph idx="4294967295"/>
          </p:nvPr>
        </p:nvSpPr>
        <p:spPr>
          <a:xfrm>
            <a:off x="838200" y="1079771"/>
            <a:ext cx="10515600" cy="1233124"/>
          </a:xfrm>
        </p:spPr>
        <p:txBody>
          <a:bodyPr>
            <a:noAutofit/>
          </a:bodyPr>
          <a:lstStyle/>
          <a:p>
            <a:pPr algn="l">
              <a:lnSpc>
                <a:spcPts val="2400"/>
              </a:lnSpc>
              <a:spcBef>
                <a:spcPts val="150"/>
              </a:spcBef>
              <a:spcAft>
                <a:spcPts val="450"/>
              </a:spcAft>
              <a:buNone/>
            </a:pPr>
            <a:r>
              <a:rPr lang="en-US" sz="1600" b="1" i="0" dirty="0">
                <a:solidFill>
                  <a:srgbClr val="424242"/>
                </a:solidFill>
                <a:effectLst/>
              </a:rPr>
              <a:t>Budget Development</a:t>
            </a:r>
          </a:p>
          <a:p>
            <a:pPr algn="l">
              <a:lnSpc>
                <a:spcPct val="100000"/>
              </a:lnSpc>
              <a:spcBef>
                <a:spcPts val="0"/>
              </a:spcBef>
              <a:buFont typeface="+mj-lt"/>
              <a:buAutoNum type="arabicPeriod"/>
            </a:pPr>
            <a:r>
              <a:rPr lang="en-US" sz="1600" b="0" i="0" dirty="0">
                <a:solidFill>
                  <a:srgbClr val="424242"/>
                </a:solidFill>
                <a:effectLst/>
              </a:rPr>
              <a:t>Data Collection – gather historical data</a:t>
            </a:r>
          </a:p>
          <a:p>
            <a:pPr algn="l">
              <a:lnSpc>
                <a:spcPct val="100000"/>
              </a:lnSpc>
              <a:spcBef>
                <a:spcPts val="0"/>
              </a:spcBef>
              <a:buFont typeface="+mj-lt"/>
              <a:buAutoNum type="arabicPeriod"/>
            </a:pPr>
            <a:r>
              <a:rPr lang="en-US" sz="1600" b="0" i="0" dirty="0">
                <a:solidFill>
                  <a:srgbClr val="424242"/>
                </a:solidFill>
                <a:effectLst/>
              </a:rPr>
              <a:t>Analysis – past financial performance to identify trends </a:t>
            </a:r>
          </a:p>
          <a:p>
            <a:pPr algn="l">
              <a:lnSpc>
                <a:spcPct val="100000"/>
              </a:lnSpc>
              <a:spcBef>
                <a:spcPts val="0"/>
              </a:spcBef>
              <a:buFont typeface="+mj-lt"/>
              <a:buAutoNum type="arabicPeriod"/>
            </a:pPr>
            <a:r>
              <a:rPr lang="en-US" sz="1600" b="0" i="0" dirty="0">
                <a:solidFill>
                  <a:srgbClr val="424242"/>
                </a:solidFill>
                <a:effectLst/>
              </a:rPr>
              <a:t>Collaboration with PAA and other departments or ministries</a:t>
            </a:r>
          </a:p>
          <a:p>
            <a:pPr marL="0" indent="0">
              <a:lnSpc>
                <a:spcPct val="100000"/>
              </a:lnSpc>
              <a:spcBef>
                <a:spcPts val="0"/>
              </a:spcBef>
              <a:buNone/>
            </a:pPr>
            <a:endParaRPr lang="en-US" sz="2000" b="1" i="0" dirty="0">
              <a:solidFill>
                <a:srgbClr val="424242"/>
              </a:solidFill>
              <a:effectLst/>
            </a:endParaRPr>
          </a:p>
        </p:txBody>
      </p:sp>
      <p:sp>
        <p:nvSpPr>
          <p:cNvPr id="4" name="Slide Number Placeholder 3">
            <a:extLst>
              <a:ext uri="{FF2B5EF4-FFF2-40B4-BE49-F238E27FC236}">
                <a16:creationId xmlns:a16="http://schemas.microsoft.com/office/drawing/2014/main" id="{2A26ED16-D302-E0BF-9DA7-1AB53D094984}"/>
              </a:ext>
            </a:extLst>
          </p:cNvPr>
          <p:cNvSpPr>
            <a:spLocks noGrp="1"/>
          </p:cNvSpPr>
          <p:nvPr>
            <p:ph type="sldNum" sz="quarter" idx="12"/>
          </p:nvPr>
        </p:nvSpPr>
        <p:spPr/>
        <p:txBody>
          <a:bodyPr/>
          <a:lstStyle/>
          <a:p>
            <a:fld id="{605F862F-FF62-41F4-BE5E-97BDC6750EBD}" type="slidenum">
              <a:rPr lang="en-US" smtClean="0"/>
              <a:t>32</a:t>
            </a:fld>
            <a:endParaRPr lang="en-US" dirty="0"/>
          </a:p>
        </p:txBody>
      </p:sp>
      <p:sp>
        <p:nvSpPr>
          <p:cNvPr id="5" name="TextBox 4">
            <a:extLst>
              <a:ext uri="{FF2B5EF4-FFF2-40B4-BE49-F238E27FC236}">
                <a16:creationId xmlns:a16="http://schemas.microsoft.com/office/drawing/2014/main" id="{6CF024D9-5F34-8A10-6EB8-6B2E094B889B}"/>
              </a:ext>
            </a:extLst>
          </p:cNvPr>
          <p:cNvSpPr txBox="1"/>
          <p:nvPr/>
        </p:nvSpPr>
        <p:spPr>
          <a:xfrm>
            <a:off x="1165413" y="5593976"/>
            <a:ext cx="8399928" cy="738664"/>
          </a:xfrm>
          <a:prstGeom prst="rect">
            <a:avLst/>
          </a:prstGeom>
          <a:noFill/>
        </p:spPr>
        <p:txBody>
          <a:bodyPr wrap="square" rtlCol="0">
            <a:spAutoFit/>
          </a:bodyPr>
          <a:lstStyle/>
          <a:p>
            <a:pPr algn="ctr"/>
            <a:r>
              <a:rPr lang="en-US" sz="1400" b="1" dirty="0">
                <a:solidFill>
                  <a:srgbClr val="424242"/>
                </a:solidFill>
              </a:rPr>
              <a:t>Budgeting guidelines and budget template available on the PFS website!</a:t>
            </a:r>
          </a:p>
          <a:p>
            <a:pPr algn="ctr"/>
            <a:endParaRPr lang="en-US" sz="1400" dirty="0">
              <a:hlinkClick r:id="rId3"/>
            </a:endParaRPr>
          </a:p>
          <a:p>
            <a:pPr algn="ctr"/>
            <a:r>
              <a:rPr lang="en-US" sz="1400" dirty="0">
                <a:hlinkClick r:id="rId3"/>
              </a:rPr>
              <a:t>https://archseattle.org/parish-financial-services/parish-financial-services-educational/</a:t>
            </a:r>
            <a:endParaRPr lang="en-US" sz="1400" dirty="0"/>
          </a:p>
        </p:txBody>
      </p:sp>
      <p:sp>
        <p:nvSpPr>
          <p:cNvPr id="6" name="TextBox 5">
            <a:extLst>
              <a:ext uri="{FF2B5EF4-FFF2-40B4-BE49-F238E27FC236}">
                <a16:creationId xmlns:a16="http://schemas.microsoft.com/office/drawing/2014/main" id="{9CB57DF8-2D47-A1F2-59A4-86E53EA2BB8E}"/>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2317BA13-626F-4D30-F918-172C8B3579CE}"/>
              </a:ext>
            </a:extLst>
          </p:cNvPr>
          <p:cNvSpPr txBox="1"/>
          <p:nvPr/>
        </p:nvSpPr>
        <p:spPr>
          <a:xfrm>
            <a:off x="838200" y="2477257"/>
            <a:ext cx="8243047" cy="1449115"/>
          </a:xfrm>
          <a:prstGeom prst="rect">
            <a:avLst/>
          </a:prstGeom>
          <a:noFill/>
        </p:spPr>
        <p:txBody>
          <a:bodyPr wrap="square" rtlCol="0">
            <a:spAutoFit/>
          </a:bodyPr>
          <a:lstStyle/>
          <a:p>
            <a:pPr algn="l">
              <a:lnSpc>
                <a:spcPts val="2400"/>
              </a:lnSpc>
              <a:spcBef>
                <a:spcPts val="150"/>
              </a:spcBef>
              <a:spcAft>
                <a:spcPts val="450"/>
              </a:spcAft>
              <a:buNone/>
            </a:pPr>
            <a:r>
              <a:rPr lang="en-US" sz="1600" b="1" i="0" dirty="0">
                <a:solidFill>
                  <a:srgbClr val="424242"/>
                </a:solidFill>
                <a:effectLst/>
              </a:rPr>
              <a:t>Budget Implementation</a:t>
            </a:r>
          </a:p>
          <a:p>
            <a:pPr algn="l">
              <a:lnSpc>
                <a:spcPct val="100000"/>
              </a:lnSpc>
              <a:spcBef>
                <a:spcPts val="0"/>
              </a:spcBef>
              <a:buFont typeface="+mj-lt"/>
              <a:buAutoNum type="arabicPeriod"/>
            </a:pPr>
            <a:r>
              <a:rPr lang="en-US" sz="1600" b="0" i="0" dirty="0">
                <a:solidFill>
                  <a:srgbClr val="424242"/>
                </a:solidFill>
                <a:effectLst/>
              </a:rPr>
              <a:t>Record Keeping – accurate recording of transactions</a:t>
            </a:r>
          </a:p>
          <a:p>
            <a:pPr algn="l">
              <a:lnSpc>
                <a:spcPct val="100000"/>
              </a:lnSpc>
              <a:spcBef>
                <a:spcPts val="0"/>
              </a:spcBef>
              <a:buFont typeface="+mj-lt"/>
              <a:buAutoNum type="arabicPeriod"/>
            </a:pPr>
            <a:r>
              <a:rPr lang="en-US" sz="1600" b="0" i="0" dirty="0">
                <a:solidFill>
                  <a:srgbClr val="424242"/>
                </a:solidFill>
                <a:effectLst/>
              </a:rPr>
              <a:t>Monitoring – track actual income and expenses against budget</a:t>
            </a:r>
          </a:p>
          <a:p>
            <a:pPr algn="l">
              <a:lnSpc>
                <a:spcPct val="100000"/>
              </a:lnSpc>
              <a:spcBef>
                <a:spcPts val="0"/>
              </a:spcBef>
              <a:buFont typeface="+mj-lt"/>
              <a:buAutoNum type="arabicPeriod"/>
            </a:pPr>
            <a:r>
              <a:rPr lang="en-US" sz="1600" b="0" i="0" dirty="0">
                <a:solidFill>
                  <a:srgbClr val="424242"/>
                </a:solidFill>
                <a:effectLst/>
              </a:rPr>
              <a:t>Compliance – ensure spending adheres to budget and financial policies</a:t>
            </a:r>
          </a:p>
          <a:p>
            <a:endParaRPr lang="en-US" sz="1600" dirty="0"/>
          </a:p>
        </p:txBody>
      </p:sp>
      <p:sp>
        <p:nvSpPr>
          <p:cNvPr id="9" name="TextBox 8">
            <a:extLst>
              <a:ext uri="{FF2B5EF4-FFF2-40B4-BE49-F238E27FC236}">
                <a16:creationId xmlns:a16="http://schemas.microsoft.com/office/drawing/2014/main" id="{90614147-609F-74B3-C4B8-DED4625DBCE2}"/>
              </a:ext>
            </a:extLst>
          </p:cNvPr>
          <p:cNvSpPr txBox="1"/>
          <p:nvPr/>
        </p:nvSpPr>
        <p:spPr>
          <a:xfrm>
            <a:off x="838200" y="3898640"/>
            <a:ext cx="9099176" cy="1695336"/>
          </a:xfrm>
          <a:prstGeom prst="rect">
            <a:avLst/>
          </a:prstGeom>
          <a:noFill/>
        </p:spPr>
        <p:txBody>
          <a:bodyPr wrap="square" rtlCol="0">
            <a:spAutoFit/>
          </a:bodyPr>
          <a:lstStyle/>
          <a:p>
            <a:pPr algn="l">
              <a:lnSpc>
                <a:spcPts val="2400"/>
              </a:lnSpc>
              <a:spcBef>
                <a:spcPts val="150"/>
              </a:spcBef>
              <a:spcAft>
                <a:spcPts val="450"/>
              </a:spcAft>
              <a:buNone/>
            </a:pPr>
            <a:r>
              <a:rPr lang="en-US" sz="1600" b="1" i="0" dirty="0">
                <a:solidFill>
                  <a:srgbClr val="424242"/>
                </a:solidFill>
                <a:effectLst/>
              </a:rPr>
              <a:t>Budget Reporting</a:t>
            </a:r>
          </a:p>
          <a:p>
            <a:pPr algn="l">
              <a:lnSpc>
                <a:spcPct val="100000"/>
              </a:lnSpc>
              <a:spcBef>
                <a:spcPts val="0"/>
              </a:spcBef>
              <a:buFont typeface="+mj-lt"/>
              <a:buAutoNum type="arabicPeriod"/>
            </a:pPr>
            <a:r>
              <a:rPr lang="en-US" sz="1600" b="0" i="0" dirty="0">
                <a:solidFill>
                  <a:srgbClr val="424242"/>
                </a:solidFill>
                <a:effectLst/>
              </a:rPr>
              <a:t>Preparation – budget vs. actual report</a:t>
            </a:r>
          </a:p>
          <a:p>
            <a:pPr algn="l">
              <a:lnSpc>
                <a:spcPct val="100000"/>
              </a:lnSpc>
              <a:spcBef>
                <a:spcPts val="0"/>
              </a:spcBef>
              <a:buFont typeface="+mj-lt"/>
              <a:buAutoNum type="arabicPeriod"/>
            </a:pPr>
            <a:r>
              <a:rPr lang="en-US" sz="1600" b="0" i="0" dirty="0">
                <a:solidFill>
                  <a:srgbClr val="424242"/>
                </a:solidFill>
                <a:effectLst/>
              </a:rPr>
              <a:t>Analysis – identify significant variances</a:t>
            </a:r>
          </a:p>
          <a:p>
            <a:pPr algn="l">
              <a:lnSpc>
                <a:spcPct val="100000"/>
              </a:lnSpc>
              <a:spcBef>
                <a:spcPts val="0"/>
              </a:spcBef>
              <a:buFont typeface="+mj-lt"/>
              <a:buAutoNum type="arabicPeriod"/>
            </a:pPr>
            <a:r>
              <a:rPr lang="en-US" sz="1600" b="0" i="0" dirty="0">
                <a:solidFill>
                  <a:srgbClr val="424242"/>
                </a:solidFill>
                <a:effectLst/>
              </a:rPr>
              <a:t>Communication - Bookkeepers present the financial reports to management and stakeholders, explaining the financial status and implications for future planning</a:t>
            </a:r>
          </a:p>
          <a:p>
            <a:endParaRPr lang="en-US" sz="1600" dirty="0"/>
          </a:p>
        </p:txBody>
      </p:sp>
    </p:spTree>
    <p:extLst>
      <p:ext uri="{BB962C8B-B14F-4D97-AF65-F5344CB8AC3E}">
        <p14:creationId xmlns:p14="http://schemas.microsoft.com/office/powerpoint/2010/main" val="32648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5" grpId="0" build="allAtOnce"/>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6A07-0A3A-48CC-A180-5A61E9DAB53F}"/>
              </a:ext>
            </a:extLst>
          </p:cNvPr>
          <p:cNvSpPr>
            <a:spLocks noGrp="1"/>
          </p:cNvSpPr>
          <p:nvPr>
            <p:ph type="title"/>
          </p:nvPr>
        </p:nvSpPr>
        <p:spPr/>
        <p:txBody>
          <a:bodyPr/>
          <a:lstStyle/>
          <a:p>
            <a:r>
              <a:rPr lang="en-US" u="sng" dirty="0"/>
              <a:t>Charitable Contributions</a:t>
            </a:r>
          </a:p>
        </p:txBody>
      </p:sp>
      <p:sp>
        <p:nvSpPr>
          <p:cNvPr id="3" name="Content Placeholder 2">
            <a:extLst>
              <a:ext uri="{FF2B5EF4-FFF2-40B4-BE49-F238E27FC236}">
                <a16:creationId xmlns:a16="http://schemas.microsoft.com/office/drawing/2014/main" id="{460A20A9-6CDD-461E-BEE4-3AF8B93C331D}"/>
              </a:ext>
            </a:extLst>
          </p:cNvPr>
          <p:cNvSpPr>
            <a:spLocks noGrp="1"/>
          </p:cNvSpPr>
          <p:nvPr>
            <p:ph idx="4294967295"/>
          </p:nvPr>
        </p:nvSpPr>
        <p:spPr>
          <a:xfrm>
            <a:off x="838200" y="1273107"/>
            <a:ext cx="10515600" cy="5137420"/>
          </a:xfrm>
        </p:spPr>
        <p:txBody>
          <a:bodyPr>
            <a:normAutofit fontScale="62500" lnSpcReduction="20000"/>
          </a:bodyPr>
          <a:lstStyle/>
          <a:p>
            <a:pPr marL="0" indent="0">
              <a:buNone/>
            </a:pPr>
            <a:r>
              <a:rPr lang="en-US" u="sng" dirty="0"/>
              <a:t>Tax-Deductible Donations</a:t>
            </a:r>
          </a:p>
          <a:p>
            <a:pPr marL="0" indent="0">
              <a:buNone/>
            </a:pPr>
            <a:endParaRPr lang="en-US" u="sng" dirty="0"/>
          </a:p>
          <a:p>
            <a:pPr marL="514350" indent="-514350">
              <a:buFont typeface="+mj-lt"/>
              <a:buAutoNum type="arabicPeriod"/>
            </a:pPr>
            <a:r>
              <a:rPr lang="en-US" dirty="0"/>
              <a:t>Cash donations – cash, checks, credit/debit card payments, online payments</a:t>
            </a:r>
          </a:p>
          <a:p>
            <a:pPr marL="514350" indent="-514350">
              <a:buFont typeface="+mj-lt"/>
              <a:buAutoNum type="arabicPeriod"/>
            </a:pPr>
            <a:r>
              <a:rPr lang="en-US" dirty="0"/>
              <a:t>Non-cash donations – </a:t>
            </a:r>
            <a:r>
              <a:rPr lang="en-US" dirty="0">
                <a:hlinkClick r:id="rId3"/>
              </a:rPr>
              <a:t>stocks</a:t>
            </a:r>
            <a:r>
              <a:rPr lang="en-US" dirty="0"/>
              <a:t>, clothing, furniture, vehicles</a:t>
            </a:r>
          </a:p>
          <a:p>
            <a:pPr marL="514350" indent="-514350">
              <a:buFont typeface="+mj-lt"/>
              <a:buAutoNum type="arabicPeriod"/>
            </a:pPr>
            <a:r>
              <a:rPr lang="en-US" dirty="0"/>
              <a:t>Mileage and travel expenses related to volunteering ($0.14 cents per mile for 2025)</a:t>
            </a:r>
          </a:p>
          <a:p>
            <a:pPr marL="514350" indent="-514350">
              <a:buFont typeface="+mj-lt"/>
              <a:buAutoNum type="arabicPeriod"/>
            </a:pPr>
            <a:r>
              <a:rPr lang="en-US" dirty="0"/>
              <a:t>Donations of property – real estate, art, collectibles</a:t>
            </a:r>
          </a:p>
          <a:p>
            <a:pPr marL="514350" indent="-514350">
              <a:buFont typeface="+mj-lt"/>
              <a:buAutoNum type="arabicPeriod"/>
            </a:pPr>
            <a:r>
              <a:rPr lang="en-US" dirty="0"/>
              <a:t>Qualified Charitable Distributions (QCD) from IRAs for taxpayers aged 70½ or older</a:t>
            </a:r>
          </a:p>
          <a:p>
            <a:pPr marL="0" indent="0">
              <a:buNone/>
            </a:pPr>
            <a:endParaRPr lang="en-US" dirty="0"/>
          </a:p>
          <a:p>
            <a:pPr marL="0" indent="0">
              <a:buNone/>
            </a:pPr>
            <a:r>
              <a:rPr lang="en-US" u="sng" dirty="0"/>
              <a:t>Non-Deductible Contributions</a:t>
            </a:r>
          </a:p>
          <a:p>
            <a:pPr marL="0" indent="0">
              <a:buNone/>
            </a:pPr>
            <a:endParaRPr lang="en-US" u="sng" dirty="0"/>
          </a:p>
          <a:p>
            <a:pPr marL="514350" indent="-514350">
              <a:buAutoNum type="arabicPeriod"/>
            </a:pPr>
            <a:r>
              <a:rPr lang="en-US" dirty="0"/>
              <a:t>Donations to individuals – personal fundraisers (e.g., GoFundMe), direct gifts, or family assistance</a:t>
            </a:r>
          </a:p>
          <a:p>
            <a:pPr marL="514350" indent="-514350">
              <a:buAutoNum type="arabicPeriod"/>
            </a:pPr>
            <a:r>
              <a:rPr lang="en-US" dirty="0"/>
              <a:t>Political Donations to political campaigns or lobbying organizations</a:t>
            </a:r>
          </a:p>
          <a:p>
            <a:pPr marL="514350" indent="-514350">
              <a:buAutoNum type="arabicPeriod"/>
            </a:pPr>
            <a:r>
              <a:rPr lang="en-US" dirty="0"/>
              <a:t>Value of  personal services or volunteer time </a:t>
            </a:r>
          </a:p>
          <a:p>
            <a:pPr marL="514350" indent="-514350">
              <a:buAutoNum type="arabicPeriod"/>
            </a:pPr>
            <a:r>
              <a:rPr lang="en-US" dirty="0"/>
              <a:t>Raffle tickets and auctions</a:t>
            </a:r>
          </a:p>
          <a:p>
            <a:pPr marL="796925" lvl="1"/>
            <a:r>
              <a:rPr lang="en-US" sz="2600" dirty="0"/>
              <a:t>Value paid over the raffle ticket or fair market value of the auction item </a:t>
            </a:r>
            <a:r>
              <a:rPr lang="en-US" sz="2600" u="sng" dirty="0"/>
              <a:t>may</a:t>
            </a:r>
            <a:r>
              <a:rPr lang="en-US" sz="2600" dirty="0"/>
              <a:t> be deductible</a:t>
            </a:r>
          </a:p>
          <a:p>
            <a:pPr marL="796925" lvl="1"/>
            <a:r>
              <a:rPr lang="en-US" sz="2600" dirty="0"/>
              <a:t>Raffle winner does not take a prize but donates it to the church</a:t>
            </a:r>
          </a:p>
        </p:txBody>
      </p:sp>
      <p:sp>
        <p:nvSpPr>
          <p:cNvPr id="4" name="Slide Number Placeholder 3">
            <a:extLst>
              <a:ext uri="{FF2B5EF4-FFF2-40B4-BE49-F238E27FC236}">
                <a16:creationId xmlns:a16="http://schemas.microsoft.com/office/drawing/2014/main" id="{6716C949-46AE-3F87-E718-AFBACAFBF64E}"/>
              </a:ext>
            </a:extLst>
          </p:cNvPr>
          <p:cNvSpPr>
            <a:spLocks noGrp="1"/>
          </p:cNvSpPr>
          <p:nvPr>
            <p:ph type="sldNum" sz="quarter" idx="12"/>
          </p:nvPr>
        </p:nvSpPr>
        <p:spPr/>
        <p:txBody>
          <a:bodyPr/>
          <a:lstStyle/>
          <a:p>
            <a:fld id="{605F862F-FF62-41F4-BE5E-97BDC6750EBD}" type="slidenum">
              <a:rPr lang="en-US" smtClean="0"/>
              <a:t>33</a:t>
            </a:fld>
            <a:endParaRPr lang="en-US" dirty="0"/>
          </a:p>
        </p:txBody>
      </p:sp>
    </p:spTree>
    <p:extLst>
      <p:ext uri="{BB962C8B-B14F-4D97-AF65-F5344CB8AC3E}">
        <p14:creationId xmlns:p14="http://schemas.microsoft.com/office/powerpoint/2010/main" val="293603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9530-67C2-30F2-54C0-FC860A9DFDD8}"/>
              </a:ext>
            </a:extLst>
          </p:cNvPr>
          <p:cNvSpPr>
            <a:spLocks noGrp="1"/>
          </p:cNvSpPr>
          <p:nvPr>
            <p:ph type="title"/>
          </p:nvPr>
        </p:nvSpPr>
        <p:spPr/>
        <p:txBody>
          <a:bodyPr/>
          <a:lstStyle/>
          <a:p>
            <a:r>
              <a:rPr lang="en-US" dirty="0"/>
              <a:t>Timing of Charitable Contributions</a:t>
            </a:r>
          </a:p>
        </p:txBody>
      </p:sp>
      <p:sp>
        <p:nvSpPr>
          <p:cNvPr id="3" name="Content Placeholder 2">
            <a:extLst>
              <a:ext uri="{FF2B5EF4-FFF2-40B4-BE49-F238E27FC236}">
                <a16:creationId xmlns:a16="http://schemas.microsoft.com/office/drawing/2014/main" id="{65EBE777-B8AF-4E81-FF44-2241B714B40D}"/>
              </a:ext>
            </a:extLst>
          </p:cNvPr>
          <p:cNvSpPr>
            <a:spLocks noGrp="1"/>
          </p:cNvSpPr>
          <p:nvPr>
            <p:ph idx="4294967295"/>
          </p:nvPr>
        </p:nvSpPr>
        <p:spPr>
          <a:xfrm>
            <a:off x="838200" y="1146648"/>
            <a:ext cx="10515600" cy="4748213"/>
          </a:xfrm>
        </p:spPr>
        <p:txBody>
          <a:bodyPr>
            <a:normAutofit fontScale="85000" lnSpcReduction="20000"/>
          </a:bodyPr>
          <a:lstStyle/>
          <a:p>
            <a:pPr marL="0" indent="0">
              <a:buNone/>
            </a:pPr>
            <a:r>
              <a:rPr lang="en-US" sz="2200" u="sng" dirty="0"/>
              <a:t>General Rules</a:t>
            </a:r>
            <a:endParaRPr lang="en-US" sz="2200" dirty="0"/>
          </a:p>
          <a:p>
            <a:pPr marL="514350" indent="-514350">
              <a:buFont typeface="+mj-lt"/>
              <a:buAutoNum type="arabicPeriod"/>
            </a:pPr>
            <a:r>
              <a:rPr lang="en-US" sz="2200" dirty="0"/>
              <a:t>Calendar Year Basis – must be made by December 31 of the tax year</a:t>
            </a:r>
          </a:p>
          <a:p>
            <a:pPr marL="514350" indent="-514350">
              <a:buFont typeface="+mj-lt"/>
              <a:buAutoNum type="arabicPeriod"/>
            </a:pPr>
            <a:r>
              <a:rPr lang="en-US" sz="2200" dirty="0"/>
              <a:t>Cash Contributions – when they are delivered</a:t>
            </a:r>
          </a:p>
          <a:p>
            <a:pPr lvl="1"/>
            <a:r>
              <a:rPr lang="en-US" sz="1900" dirty="0"/>
              <a:t>Checks received in the mail - deductible in the year it is mailed (postmarked), not when it is cashed</a:t>
            </a:r>
          </a:p>
          <a:p>
            <a:pPr lvl="1"/>
            <a:r>
              <a:rPr lang="en-US" sz="1900" dirty="0"/>
              <a:t>Postdated checks - deductible in the year the church can actually cash the check</a:t>
            </a:r>
          </a:p>
          <a:p>
            <a:pPr lvl="1"/>
            <a:r>
              <a:rPr lang="en-US" sz="1900" dirty="0"/>
              <a:t>Electronic payments (credit/debit card, online transfers, text, pay-by-phone) - deductible in the year the transaction is completed.</a:t>
            </a:r>
          </a:p>
          <a:p>
            <a:pPr marL="514350" indent="-514350">
              <a:buFont typeface="+mj-lt"/>
              <a:buAutoNum type="arabicPeriod"/>
            </a:pPr>
            <a:r>
              <a:rPr lang="en-US" sz="2200" dirty="0"/>
              <a:t>Non-Cash Contributions – deductible in the year the items are delivered to the charity</a:t>
            </a:r>
          </a:p>
          <a:p>
            <a:pPr lvl="1"/>
            <a:r>
              <a:rPr lang="en-US" sz="1800" dirty="0"/>
              <a:t>Complete </a:t>
            </a:r>
            <a:r>
              <a:rPr lang="en-US" sz="1800" dirty="0">
                <a:hlinkClick r:id="rId3"/>
              </a:rPr>
              <a:t>Form 8283, Section B, Part V </a:t>
            </a:r>
            <a:r>
              <a:rPr lang="en-US" sz="1800" dirty="0"/>
              <a:t>for property valued over $5,000</a:t>
            </a:r>
          </a:p>
          <a:p>
            <a:pPr marL="0" indent="0">
              <a:buNone/>
            </a:pPr>
            <a:endParaRPr lang="en-US" sz="2200" dirty="0"/>
          </a:p>
          <a:p>
            <a:pPr marL="0" indent="0">
              <a:buNone/>
            </a:pPr>
            <a:r>
              <a:rPr lang="en-US" sz="2200" u="sng" dirty="0"/>
              <a:t>Special Considerations</a:t>
            </a:r>
            <a:endParaRPr lang="en-US" sz="2200" dirty="0"/>
          </a:p>
          <a:p>
            <a:pPr marL="457200" indent="-457200">
              <a:buFont typeface="+mj-lt"/>
              <a:buAutoNum type="arabicPeriod"/>
            </a:pPr>
            <a:r>
              <a:rPr lang="en-US" sz="2200" dirty="0"/>
              <a:t>Stocks </a:t>
            </a:r>
          </a:p>
          <a:p>
            <a:pPr lvl="1">
              <a:buFontTx/>
              <a:buChar char="-"/>
            </a:pPr>
            <a:r>
              <a:rPr lang="en-US" sz="1800" dirty="0"/>
              <a:t>deductible on the date the stock certificate is endorsed and delivered to the charity or it’s agent</a:t>
            </a:r>
          </a:p>
          <a:p>
            <a:pPr lvl="1">
              <a:buFontTx/>
              <a:buChar char="-"/>
            </a:pPr>
            <a:r>
              <a:rPr lang="en-US" sz="1800" dirty="0"/>
              <a:t>if you give stock certificate to your agent, stock is considered delivered when stock is transferred on the books of the charity</a:t>
            </a:r>
          </a:p>
          <a:p>
            <a:pPr marL="690563" lvl="1" indent="-233363">
              <a:buNone/>
            </a:pPr>
            <a:endParaRPr lang="en-US" sz="1800" dirty="0"/>
          </a:p>
          <a:p>
            <a:pPr marL="457200" indent="-457200">
              <a:buFont typeface="+mj-lt"/>
              <a:buAutoNum type="arabicPeriod"/>
            </a:pPr>
            <a:r>
              <a:rPr lang="en-US" sz="2200" dirty="0"/>
              <a:t>QCDs – transfer must be completed by December 31</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E72A3B8-13D6-CD77-8DE9-D79376578FD4}"/>
              </a:ext>
            </a:extLst>
          </p:cNvPr>
          <p:cNvSpPr>
            <a:spLocks noGrp="1"/>
          </p:cNvSpPr>
          <p:nvPr>
            <p:ph type="sldNum" sz="quarter" idx="12"/>
          </p:nvPr>
        </p:nvSpPr>
        <p:spPr/>
        <p:txBody>
          <a:bodyPr/>
          <a:lstStyle/>
          <a:p>
            <a:fld id="{605F862F-FF62-41F4-BE5E-97BDC6750EBD}" type="slidenum">
              <a:rPr lang="en-US" smtClean="0"/>
              <a:t>34</a:t>
            </a:fld>
            <a:endParaRPr lang="en-US" dirty="0"/>
          </a:p>
        </p:txBody>
      </p:sp>
    </p:spTree>
    <p:extLst>
      <p:ext uri="{BB962C8B-B14F-4D97-AF65-F5344CB8AC3E}">
        <p14:creationId xmlns:p14="http://schemas.microsoft.com/office/powerpoint/2010/main" val="336943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13E0-5B39-486A-A7B7-AD55369093B8}"/>
              </a:ext>
            </a:extLst>
          </p:cNvPr>
          <p:cNvSpPr>
            <a:spLocks noGrp="1"/>
          </p:cNvSpPr>
          <p:nvPr>
            <p:ph type="title"/>
          </p:nvPr>
        </p:nvSpPr>
        <p:spPr/>
        <p:txBody>
          <a:bodyPr>
            <a:normAutofit/>
          </a:bodyPr>
          <a:lstStyle/>
          <a:p>
            <a:r>
              <a:rPr lang="en-US" u="sng" dirty="0"/>
              <a:t>Deposit and Loans System (DLS online)</a:t>
            </a:r>
          </a:p>
        </p:txBody>
      </p:sp>
      <p:sp>
        <p:nvSpPr>
          <p:cNvPr id="3" name="Content Placeholder 2">
            <a:extLst>
              <a:ext uri="{FF2B5EF4-FFF2-40B4-BE49-F238E27FC236}">
                <a16:creationId xmlns:a16="http://schemas.microsoft.com/office/drawing/2014/main" id="{DF97DE1B-BD4D-4A83-B84C-1E7D0A0391FA}"/>
              </a:ext>
            </a:extLst>
          </p:cNvPr>
          <p:cNvSpPr>
            <a:spLocks noGrp="1"/>
          </p:cNvSpPr>
          <p:nvPr>
            <p:ph idx="4294967295"/>
          </p:nvPr>
        </p:nvSpPr>
        <p:spPr>
          <a:xfrm>
            <a:off x="838200" y="1428750"/>
            <a:ext cx="9362440" cy="4748213"/>
          </a:xfrm>
        </p:spPr>
        <p:txBody>
          <a:bodyPr>
            <a:normAutofit/>
          </a:bodyPr>
          <a:lstStyle/>
          <a:p>
            <a:r>
              <a:rPr lang="en-US" sz="2000" dirty="0"/>
              <a:t>Each user must have their own account</a:t>
            </a:r>
          </a:p>
          <a:p>
            <a:pPr marL="568325" lvl="1" indent="-334963">
              <a:buFontTx/>
              <a:buChar char="-"/>
            </a:pPr>
            <a:r>
              <a:rPr lang="en-US" sz="1800" dirty="0"/>
              <a:t>To create account, contact:</a:t>
            </a:r>
          </a:p>
          <a:p>
            <a:pPr marL="233362" lvl="1" indent="0">
              <a:buNone/>
            </a:pPr>
            <a:r>
              <a:rPr lang="en-US" sz="1800" dirty="0"/>
              <a:t>	Loretta Griffin (</a:t>
            </a:r>
            <a:r>
              <a:rPr lang="en-US" sz="1800" dirty="0">
                <a:hlinkClick r:id="rId3"/>
              </a:rPr>
              <a:t>loretta.griffin@seattlearch.org</a:t>
            </a:r>
            <a:r>
              <a:rPr lang="en-US" sz="1800" dirty="0"/>
              <a:t>) or </a:t>
            </a:r>
          </a:p>
          <a:p>
            <a:pPr marL="233362" lvl="1" indent="0">
              <a:buNone/>
            </a:pPr>
            <a:r>
              <a:rPr lang="en-US" sz="1800" dirty="0"/>
              <a:t>	Arlene Stace (</a:t>
            </a:r>
            <a:r>
              <a:rPr lang="en-US" sz="1800" dirty="0">
                <a:hlinkClick r:id="rId4"/>
              </a:rPr>
              <a:t>arlene.stace@seattlearch.org</a:t>
            </a:r>
            <a:r>
              <a:rPr lang="en-US" sz="1800" dirty="0"/>
              <a:t>)</a:t>
            </a:r>
          </a:p>
          <a:p>
            <a:r>
              <a:rPr lang="en-US" sz="2000" dirty="0"/>
              <a:t>Request withdrawal of funds</a:t>
            </a:r>
          </a:p>
          <a:p>
            <a:pPr marL="568325" lvl="1" indent="-334963">
              <a:buNone/>
            </a:pPr>
            <a:r>
              <a:rPr lang="en-US" sz="1800" dirty="0"/>
              <a:t>-	Actual withdrawal of funds is done by PFS</a:t>
            </a:r>
          </a:p>
          <a:p>
            <a:r>
              <a:rPr lang="en-US" sz="2000" dirty="0"/>
              <a:t>Request for transfers between PRF accounts (savings and loan accounts)</a:t>
            </a:r>
          </a:p>
          <a:p>
            <a:r>
              <a:rPr lang="en-US" sz="2000" dirty="0"/>
              <a:t>Set up automatic loan payment – email Parish Revolving Fund office</a:t>
            </a:r>
            <a:endParaRPr lang="en-US" sz="1600" dirty="0"/>
          </a:p>
          <a:p>
            <a:r>
              <a:rPr lang="en-US" sz="2000" dirty="0"/>
              <a:t>Check savings and loan balances</a:t>
            </a:r>
          </a:p>
          <a:p>
            <a:r>
              <a:rPr lang="en-US" sz="2000" dirty="0"/>
              <a:t>Print reports</a:t>
            </a:r>
          </a:p>
          <a:p>
            <a:pPr marL="0" indent="0">
              <a:buNone/>
            </a:pPr>
            <a:endParaRPr lang="en-US" sz="2000" dirty="0"/>
          </a:p>
          <a:p>
            <a:pPr marL="968375" indent="0">
              <a:buNone/>
            </a:pPr>
            <a:r>
              <a:rPr lang="en-US" sz="2000" dirty="0"/>
              <a:t>For questions on DLS, contact Loretta Griffin or Arlene Stace.</a:t>
            </a:r>
          </a:p>
        </p:txBody>
      </p:sp>
      <p:sp>
        <p:nvSpPr>
          <p:cNvPr id="4" name="Slide Number Placeholder 3">
            <a:extLst>
              <a:ext uri="{FF2B5EF4-FFF2-40B4-BE49-F238E27FC236}">
                <a16:creationId xmlns:a16="http://schemas.microsoft.com/office/drawing/2014/main" id="{37657404-7773-D0C0-DD11-B0418C442FA4}"/>
              </a:ext>
            </a:extLst>
          </p:cNvPr>
          <p:cNvSpPr>
            <a:spLocks noGrp="1"/>
          </p:cNvSpPr>
          <p:nvPr>
            <p:ph type="sldNum" sz="quarter" idx="12"/>
          </p:nvPr>
        </p:nvSpPr>
        <p:spPr/>
        <p:txBody>
          <a:bodyPr/>
          <a:lstStyle/>
          <a:p>
            <a:fld id="{605F862F-FF62-41F4-BE5E-97BDC6750EBD}" type="slidenum">
              <a:rPr lang="en-US" smtClean="0"/>
              <a:t>35</a:t>
            </a:fld>
            <a:endParaRPr lang="en-US" dirty="0"/>
          </a:p>
        </p:txBody>
      </p:sp>
    </p:spTree>
    <p:extLst>
      <p:ext uri="{BB962C8B-B14F-4D97-AF65-F5344CB8AC3E}">
        <p14:creationId xmlns:p14="http://schemas.microsoft.com/office/powerpoint/2010/main" val="35087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D728-7339-337D-D0B5-667392B033D2}"/>
              </a:ext>
            </a:extLst>
          </p:cNvPr>
          <p:cNvSpPr>
            <a:spLocks noGrp="1"/>
          </p:cNvSpPr>
          <p:nvPr>
            <p:ph type="title"/>
          </p:nvPr>
        </p:nvSpPr>
        <p:spPr/>
        <p:txBody>
          <a:bodyPr/>
          <a:lstStyle/>
          <a:p>
            <a:r>
              <a:rPr lang="en-US" dirty="0"/>
              <a:t>Reporting Fraud, Abuse and Misconduct</a:t>
            </a:r>
          </a:p>
        </p:txBody>
      </p:sp>
      <p:sp>
        <p:nvSpPr>
          <p:cNvPr id="3" name="Slide Number Placeholder 2">
            <a:extLst>
              <a:ext uri="{FF2B5EF4-FFF2-40B4-BE49-F238E27FC236}">
                <a16:creationId xmlns:a16="http://schemas.microsoft.com/office/drawing/2014/main" id="{1A9BAD1E-6A7A-400F-7673-2F0C754E6339}"/>
              </a:ext>
            </a:extLst>
          </p:cNvPr>
          <p:cNvSpPr>
            <a:spLocks noGrp="1"/>
          </p:cNvSpPr>
          <p:nvPr>
            <p:ph type="sldNum" sz="quarter" idx="12"/>
          </p:nvPr>
        </p:nvSpPr>
        <p:spPr/>
        <p:txBody>
          <a:bodyPr/>
          <a:lstStyle/>
          <a:p>
            <a:fld id="{605F862F-FF62-41F4-BE5E-97BDC6750EBD}" type="slidenum">
              <a:rPr lang="en-US" smtClean="0"/>
              <a:t>36</a:t>
            </a:fld>
            <a:endParaRPr lang="en-US" dirty="0"/>
          </a:p>
        </p:txBody>
      </p:sp>
      <p:sp>
        <p:nvSpPr>
          <p:cNvPr id="4" name="TextBox 3">
            <a:extLst>
              <a:ext uri="{FF2B5EF4-FFF2-40B4-BE49-F238E27FC236}">
                <a16:creationId xmlns:a16="http://schemas.microsoft.com/office/drawing/2014/main" id="{0E8544B0-8FF9-E74C-72DC-B8D2A5AFAE8E}"/>
              </a:ext>
            </a:extLst>
          </p:cNvPr>
          <p:cNvSpPr txBox="1"/>
          <p:nvPr/>
        </p:nvSpPr>
        <p:spPr>
          <a:xfrm>
            <a:off x="840084" y="1598146"/>
            <a:ext cx="7230035" cy="2523768"/>
          </a:xfrm>
          <a:prstGeom prst="rect">
            <a:avLst/>
          </a:prstGeom>
          <a:noFill/>
        </p:spPr>
        <p:txBody>
          <a:bodyPr wrap="square" rtlCol="0">
            <a:spAutoFit/>
          </a:bodyPr>
          <a:lstStyle/>
          <a:p>
            <a:r>
              <a:rPr lang="en-US" sz="2000" dirty="0" err="1"/>
              <a:t>EthicsPoint</a:t>
            </a:r>
            <a:r>
              <a:rPr lang="en-US" sz="2000" dirty="0"/>
              <a:t> is a comprehensive and confidential reporting tool that enables management and employees to work together to address fraud, abuse, and other misconduct in the workplace while cultivating a positive work environment.</a:t>
            </a:r>
          </a:p>
          <a:p>
            <a:endParaRPr lang="en-US" sz="2000" dirty="0"/>
          </a:p>
          <a:p>
            <a:r>
              <a:rPr lang="en-US" sz="2000" dirty="0"/>
              <a:t>To make a report, click on this link: </a:t>
            </a:r>
            <a:r>
              <a:rPr lang="en-US" sz="2000" dirty="0" err="1">
                <a:hlinkClick r:id="rId3"/>
              </a:rPr>
              <a:t>EthicsPoint</a:t>
            </a:r>
            <a:endParaRPr lang="en-US" sz="2000" dirty="0"/>
          </a:p>
          <a:p>
            <a:endParaRPr lang="en-US" sz="2000" dirty="0"/>
          </a:p>
          <a:p>
            <a:r>
              <a:rPr lang="en-US" dirty="0">
                <a:hlinkClick r:id="rId3"/>
              </a:rPr>
              <a:t>https://secure.ethicspoint.com/domain/media/en/gui/47276/index.html</a:t>
            </a:r>
            <a:endParaRPr lang="en-US" dirty="0"/>
          </a:p>
        </p:txBody>
      </p:sp>
      <p:pic>
        <p:nvPicPr>
          <p:cNvPr id="7" name="Picture 6">
            <a:extLst>
              <a:ext uri="{FF2B5EF4-FFF2-40B4-BE49-F238E27FC236}">
                <a16:creationId xmlns:a16="http://schemas.microsoft.com/office/drawing/2014/main" id="{C5B4977B-5EE5-9974-CCB1-71A8BF51F973}"/>
              </a:ext>
            </a:extLst>
          </p:cNvPr>
          <p:cNvPicPr>
            <a:picLocks noChangeAspect="1"/>
          </p:cNvPicPr>
          <p:nvPr/>
        </p:nvPicPr>
        <p:blipFill>
          <a:blip r:embed="rId4"/>
          <a:stretch>
            <a:fillRect/>
          </a:stretch>
        </p:blipFill>
        <p:spPr>
          <a:xfrm>
            <a:off x="8405844" y="1598146"/>
            <a:ext cx="2579951" cy="3994386"/>
          </a:xfrm>
          <a:prstGeom prst="rect">
            <a:avLst/>
          </a:prstGeom>
        </p:spPr>
      </p:pic>
    </p:spTree>
    <p:extLst>
      <p:ext uri="{BB962C8B-B14F-4D97-AF65-F5344CB8AC3E}">
        <p14:creationId xmlns:p14="http://schemas.microsoft.com/office/powerpoint/2010/main" val="1923893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02B52-B13E-3EF1-29E5-6D4E6C870C50}"/>
              </a:ext>
            </a:extLst>
          </p:cNvPr>
          <p:cNvSpPr>
            <a:spLocks noGrp="1"/>
          </p:cNvSpPr>
          <p:nvPr>
            <p:ph idx="4294967295"/>
          </p:nvPr>
        </p:nvSpPr>
        <p:spPr>
          <a:xfrm>
            <a:off x="732611" y="2839129"/>
            <a:ext cx="10515600" cy="917575"/>
          </a:xfrm>
        </p:spPr>
        <p:txBody>
          <a:bodyPr>
            <a:normAutofit/>
          </a:bodyPr>
          <a:lstStyle/>
          <a:p>
            <a:pPr marL="0" indent="0" algn="ctr">
              <a:buNone/>
            </a:pPr>
            <a:r>
              <a:rPr lang="en-US" sz="6000" dirty="0"/>
              <a:t>Journal Entries</a:t>
            </a:r>
          </a:p>
        </p:txBody>
      </p:sp>
      <p:sp>
        <p:nvSpPr>
          <p:cNvPr id="2" name="Slide Number Placeholder 1">
            <a:extLst>
              <a:ext uri="{FF2B5EF4-FFF2-40B4-BE49-F238E27FC236}">
                <a16:creationId xmlns:a16="http://schemas.microsoft.com/office/drawing/2014/main" id="{7BAA604F-1EE8-14A1-B3AA-DA8267C026C6}"/>
              </a:ext>
            </a:extLst>
          </p:cNvPr>
          <p:cNvSpPr>
            <a:spLocks noGrp="1"/>
          </p:cNvSpPr>
          <p:nvPr>
            <p:ph type="sldNum" sz="quarter" idx="12"/>
          </p:nvPr>
        </p:nvSpPr>
        <p:spPr/>
        <p:txBody>
          <a:bodyPr/>
          <a:lstStyle/>
          <a:p>
            <a:fld id="{605F862F-FF62-41F4-BE5E-97BDC6750EBD}" type="slidenum">
              <a:rPr lang="en-US" smtClean="0"/>
              <a:t>37</a:t>
            </a:fld>
            <a:endParaRPr lang="en-US" dirty="0"/>
          </a:p>
        </p:txBody>
      </p:sp>
    </p:spTree>
    <p:extLst>
      <p:ext uri="{BB962C8B-B14F-4D97-AF65-F5344CB8AC3E}">
        <p14:creationId xmlns:p14="http://schemas.microsoft.com/office/powerpoint/2010/main" val="1451349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574F-F37C-B5EE-1BEB-AEF3EE4CB044}"/>
              </a:ext>
            </a:extLst>
          </p:cNvPr>
          <p:cNvSpPr>
            <a:spLocks noGrp="1"/>
          </p:cNvSpPr>
          <p:nvPr>
            <p:ph type="title"/>
          </p:nvPr>
        </p:nvSpPr>
        <p:spPr/>
        <p:txBody>
          <a:bodyPr/>
          <a:lstStyle/>
          <a:p>
            <a:r>
              <a:rPr lang="en-US" dirty="0"/>
              <a:t>RESTRICTED FUNDS</a:t>
            </a:r>
          </a:p>
        </p:txBody>
      </p:sp>
      <p:sp>
        <p:nvSpPr>
          <p:cNvPr id="3" name="Content Placeholder 2">
            <a:extLst>
              <a:ext uri="{FF2B5EF4-FFF2-40B4-BE49-F238E27FC236}">
                <a16:creationId xmlns:a16="http://schemas.microsoft.com/office/drawing/2014/main" id="{96181B67-8B0B-4413-D402-8022BE8F81A9}"/>
              </a:ext>
            </a:extLst>
          </p:cNvPr>
          <p:cNvSpPr>
            <a:spLocks noGrp="1"/>
          </p:cNvSpPr>
          <p:nvPr>
            <p:ph idx="4294967295"/>
          </p:nvPr>
        </p:nvSpPr>
        <p:spPr>
          <a:xfrm>
            <a:off x="838200" y="1076327"/>
            <a:ext cx="10515600" cy="5195684"/>
          </a:xfrm>
        </p:spPr>
        <p:txBody>
          <a:bodyPr>
            <a:normAutofit fontScale="47500" lnSpcReduction="20000"/>
          </a:bodyPr>
          <a:lstStyle/>
          <a:p>
            <a:pPr marL="0" indent="0">
              <a:buNone/>
            </a:pPr>
            <a:r>
              <a:rPr lang="en-US" sz="3800" dirty="0"/>
              <a:t>Restricted funds must be restricted by the donor.</a:t>
            </a:r>
          </a:p>
          <a:p>
            <a:pPr marL="0" indent="0">
              <a:buNone/>
            </a:pPr>
            <a:endParaRPr lang="en-US" dirty="0"/>
          </a:p>
          <a:p>
            <a:pPr marL="0" indent="0">
              <a:buNone/>
            </a:pPr>
            <a:r>
              <a:rPr lang="en-US" u="sng" dirty="0"/>
              <a:t>Example</a:t>
            </a:r>
            <a:r>
              <a:rPr lang="en-US" dirty="0"/>
              <a:t>: $5,000 is received for window repair</a:t>
            </a:r>
          </a:p>
          <a:p>
            <a:pPr marL="0" indent="0">
              <a:buNone/>
            </a:pPr>
            <a:endParaRPr lang="en-US" dirty="0"/>
          </a:p>
          <a:p>
            <a:pPr marL="0" indent="0">
              <a:lnSpc>
                <a:spcPct val="120000"/>
              </a:lnSpc>
              <a:buNone/>
            </a:pPr>
            <a:r>
              <a:rPr lang="en-US" dirty="0"/>
              <a:t>When restricted donations are received, record liability.</a:t>
            </a:r>
          </a:p>
          <a:p>
            <a:pPr marL="0" indent="0">
              <a:lnSpc>
                <a:spcPct val="120000"/>
              </a:lnSpc>
              <a:buNone/>
            </a:pPr>
            <a:r>
              <a:rPr lang="en-US" dirty="0"/>
              <a:t>     Debit 1115 - Checking – $5,000</a:t>
            </a:r>
          </a:p>
          <a:p>
            <a:pPr marL="0" indent="0">
              <a:lnSpc>
                <a:spcPct val="120000"/>
              </a:lnSpc>
              <a:buNone/>
            </a:pPr>
            <a:r>
              <a:rPr lang="en-US" dirty="0"/>
              <a:t>         Credit 2401 - Restricted for Window Repair - $5,000</a:t>
            </a:r>
          </a:p>
          <a:p>
            <a:pPr marL="0" indent="0">
              <a:lnSpc>
                <a:spcPct val="120000"/>
              </a:lnSpc>
              <a:buNone/>
            </a:pPr>
            <a:endParaRPr lang="en-US" dirty="0"/>
          </a:p>
          <a:p>
            <a:pPr marL="0" indent="0">
              <a:lnSpc>
                <a:spcPct val="120000"/>
              </a:lnSpc>
              <a:buNone/>
            </a:pPr>
            <a:r>
              <a:rPr lang="en-US" dirty="0"/>
              <a:t>When funds are spent, record expense and revenue, and reduce liability.</a:t>
            </a:r>
          </a:p>
          <a:p>
            <a:pPr marL="0" indent="0">
              <a:lnSpc>
                <a:spcPct val="120000"/>
              </a:lnSpc>
              <a:buNone/>
            </a:pPr>
            <a:r>
              <a:rPr lang="en-US" dirty="0"/>
              <a:t>     Debit 5801 – Repairs &amp; Maintenance - $5,000</a:t>
            </a:r>
          </a:p>
          <a:p>
            <a:pPr marL="0" indent="0">
              <a:lnSpc>
                <a:spcPct val="120000"/>
              </a:lnSpc>
              <a:buNone/>
            </a:pPr>
            <a:r>
              <a:rPr lang="en-US" dirty="0"/>
              <a:t>     Debit 2401 - Restricted for Window Repair - $5,000</a:t>
            </a:r>
          </a:p>
          <a:p>
            <a:pPr marL="0" indent="0">
              <a:lnSpc>
                <a:spcPct val="120000"/>
              </a:lnSpc>
              <a:buNone/>
            </a:pPr>
            <a:r>
              <a:rPr lang="en-US" dirty="0"/>
              <a:t>          Credit 1115 - Checking – $5,000</a:t>
            </a:r>
          </a:p>
          <a:p>
            <a:pPr marL="0" indent="0">
              <a:lnSpc>
                <a:spcPct val="120000"/>
              </a:lnSpc>
              <a:buNone/>
            </a:pPr>
            <a:r>
              <a:rPr lang="en-US" dirty="0"/>
              <a:t>          Credit 4405 – Restricted Donations - $5,000</a:t>
            </a:r>
          </a:p>
          <a:p>
            <a:pPr marL="0" indent="0">
              <a:buNone/>
            </a:pPr>
            <a:endParaRPr lang="en-US" dirty="0"/>
          </a:p>
          <a:p>
            <a:pPr marL="0" indent="0">
              <a:lnSpc>
                <a:spcPct val="170000"/>
              </a:lnSpc>
              <a:buNone/>
            </a:pPr>
            <a:r>
              <a:rPr lang="en-US" u="sng" dirty="0"/>
              <a:t>Note</a:t>
            </a:r>
            <a:r>
              <a:rPr lang="en-US" dirty="0"/>
              <a:t>: If restricted donations were received for capital expenditure (at least $10,000), use Fixed Asset account (15xx) instead of expense account         </a:t>
            </a:r>
          </a:p>
          <a:p>
            <a:pPr marL="0" indent="0">
              <a:buNone/>
            </a:pPr>
            <a:endParaRPr lang="en-US" dirty="0"/>
          </a:p>
        </p:txBody>
      </p:sp>
      <p:sp>
        <p:nvSpPr>
          <p:cNvPr id="4" name="Slide Number Placeholder 3">
            <a:extLst>
              <a:ext uri="{FF2B5EF4-FFF2-40B4-BE49-F238E27FC236}">
                <a16:creationId xmlns:a16="http://schemas.microsoft.com/office/drawing/2014/main" id="{006F7022-3ACD-9251-E7F0-94D406CFBB57}"/>
              </a:ext>
            </a:extLst>
          </p:cNvPr>
          <p:cNvSpPr>
            <a:spLocks noGrp="1"/>
          </p:cNvSpPr>
          <p:nvPr>
            <p:ph type="sldNum" sz="quarter" idx="12"/>
          </p:nvPr>
        </p:nvSpPr>
        <p:spPr/>
        <p:txBody>
          <a:bodyPr/>
          <a:lstStyle/>
          <a:p>
            <a:fld id="{605F862F-FF62-41F4-BE5E-97BDC6750EBD}" type="slidenum">
              <a:rPr lang="en-US" smtClean="0"/>
              <a:t>38</a:t>
            </a:fld>
            <a:endParaRPr lang="en-US" dirty="0"/>
          </a:p>
        </p:txBody>
      </p:sp>
    </p:spTree>
    <p:extLst>
      <p:ext uri="{BB962C8B-B14F-4D97-AF65-F5344CB8AC3E}">
        <p14:creationId xmlns:p14="http://schemas.microsoft.com/office/powerpoint/2010/main" val="316392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0C4-7ADD-6769-846D-9B33DA41116F}"/>
              </a:ext>
            </a:extLst>
          </p:cNvPr>
          <p:cNvSpPr>
            <a:spLocks noGrp="1"/>
          </p:cNvSpPr>
          <p:nvPr>
            <p:ph type="title"/>
          </p:nvPr>
        </p:nvSpPr>
        <p:spPr>
          <a:xfrm>
            <a:off x="838200" y="365125"/>
            <a:ext cx="10515600" cy="617369"/>
          </a:xfrm>
        </p:spPr>
        <p:txBody>
          <a:bodyPr>
            <a:normAutofit/>
          </a:bodyPr>
          <a:lstStyle/>
          <a:p>
            <a:r>
              <a:rPr lang="en-US" dirty="0"/>
              <a:t>Designated Funds</a:t>
            </a:r>
          </a:p>
        </p:txBody>
      </p:sp>
      <p:sp>
        <p:nvSpPr>
          <p:cNvPr id="3" name="Content Placeholder 2">
            <a:extLst>
              <a:ext uri="{FF2B5EF4-FFF2-40B4-BE49-F238E27FC236}">
                <a16:creationId xmlns:a16="http://schemas.microsoft.com/office/drawing/2014/main" id="{7D64C23D-4600-B7F0-D2B4-4A02E5E396E9}"/>
              </a:ext>
            </a:extLst>
          </p:cNvPr>
          <p:cNvSpPr>
            <a:spLocks noGrp="1"/>
          </p:cNvSpPr>
          <p:nvPr>
            <p:ph idx="4294967295"/>
          </p:nvPr>
        </p:nvSpPr>
        <p:spPr>
          <a:xfrm>
            <a:off x="838200" y="1066800"/>
            <a:ext cx="10515600" cy="5426075"/>
          </a:xfrm>
        </p:spPr>
        <p:txBody>
          <a:bodyPr>
            <a:normAutofit fontScale="55000" lnSpcReduction="20000"/>
          </a:bodyPr>
          <a:lstStyle/>
          <a:p>
            <a:pPr marL="0" indent="0">
              <a:buNone/>
            </a:pPr>
            <a:r>
              <a:rPr lang="en-US" sz="2600" dirty="0"/>
              <a:t>May be undesignated anytime.</a:t>
            </a:r>
          </a:p>
          <a:p>
            <a:pPr marL="0" indent="0">
              <a:buNone/>
            </a:pPr>
            <a:endParaRPr lang="en-US" u="sng" dirty="0"/>
          </a:p>
          <a:p>
            <a:pPr marL="0" indent="0">
              <a:buNone/>
            </a:pPr>
            <a:r>
              <a:rPr lang="en-US" u="sng" dirty="0"/>
              <a:t>Example</a:t>
            </a:r>
            <a:r>
              <a:rPr lang="en-US" dirty="0"/>
              <a:t>: The Finance Council  (FC) designates $5,000 of the ACA rebate for window repair</a:t>
            </a:r>
          </a:p>
          <a:p>
            <a:pPr marL="0" indent="0">
              <a:buNone/>
            </a:pPr>
            <a:endParaRPr lang="en-US" dirty="0"/>
          </a:p>
          <a:p>
            <a:pPr marL="0" indent="0">
              <a:buNone/>
            </a:pPr>
            <a:r>
              <a:rPr lang="en-US" dirty="0"/>
              <a:t>To establish designated fund:</a:t>
            </a:r>
          </a:p>
          <a:p>
            <a:pPr marL="0" indent="0">
              <a:buNone/>
            </a:pPr>
            <a:r>
              <a:rPr lang="en-US" dirty="0"/>
              <a:t>     Debit 3101 – Beginning Fund Balance - $5,000</a:t>
            </a:r>
          </a:p>
          <a:p>
            <a:pPr marL="0" indent="0">
              <a:buNone/>
            </a:pPr>
            <a:r>
              <a:rPr lang="en-US" dirty="0"/>
              <a:t>         Credit 3257 – ACA for Window Repair - $5,000</a:t>
            </a:r>
          </a:p>
          <a:p>
            <a:pPr marL="0" indent="0">
              <a:buNone/>
            </a:pPr>
            <a:endParaRPr lang="en-US" dirty="0"/>
          </a:p>
          <a:p>
            <a:pPr marL="0" indent="0">
              <a:buNone/>
            </a:pPr>
            <a:r>
              <a:rPr lang="en-US" dirty="0"/>
              <a:t>The total amount paid for the repair is $4,900. </a:t>
            </a:r>
          </a:p>
          <a:p>
            <a:pPr marL="0" indent="0">
              <a:buNone/>
            </a:pPr>
            <a:r>
              <a:rPr lang="en-US" dirty="0"/>
              <a:t>     Debit 5802 – Repairs &amp; Maintenance - $4,900</a:t>
            </a:r>
          </a:p>
          <a:p>
            <a:pPr marL="0" indent="0">
              <a:buNone/>
            </a:pPr>
            <a:r>
              <a:rPr lang="en-US" dirty="0"/>
              <a:t>          Credit 1115 – Checking $4,900</a:t>
            </a:r>
          </a:p>
          <a:p>
            <a:pPr marL="0" indent="0">
              <a:buNone/>
              <a:tabLst>
                <a:tab pos="233363" algn="l"/>
              </a:tabLst>
            </a:pPr>
            <a:r>
              <a:rPr lang="en-US" dirty="0"/>
              <a:t>	Debit 3257 – ACA for Window Repair - $4,900</a:t>
            </a:r>
          </a:p>
          <a:p>
            <a:pPr marL="0" indent="0">
              <a:buNone/>
              <a:tabLst>
                <a:tab pos="233363" algn="l"/>
                <a:tab pos="457200" algn="l"/>
              </a:tabLst>
            </a:pPr>
            <a:r>
              <a:rPr lang="en-US" dirty="0"/>
              <a:t>		Credit 3101 – Beginning Fund Balance - $4,900</a:t>
            </a:r>
          </a:p>
          <a:p>
            <a:pPr marL="0" indent="0">
              <a:buNone/>
            </a:pPr>
            <a:endParaRPr lang="en-US" dirty="0"/>
          </a:p>
          <a:p>
            <a:pPr marL="0" indent="0">
              <a:buNone/>
            </a:pPr>
            <a:r>
              <a:rPr lang="en-US" dirty="0"/>
              <a:t>The Finance Council decides to undesignated the $100 unspent amount. </a:t>
            </a:r>
          </a:p>
          <a:p>
            <a:pPr marL="0" indent="0">
              <a:buNone/>
            </a:pPr>
            <a:r>
              <a:rPr lang="en-US" dirty="0"/>
              <a:t>      Debit 3257 – ACA for Window Repair - $100</a:t>
            </a:r>
          </a:p>
          <a:p>
            <a:pPr marL="0" indent="0">
              <a:buNone/>
            </a:pPr>
            <a:r>
              <a:rPr lang="en-US" dirty="0"/>
              <a:t>           Credit 3101 – Beginning Fund Balance - $100</a:t>
            </a:r>
          </a:p>
          <a:p>
            <a:pPr marL="0" indent="0">
              <a:buNone/>
            </a:pPr>
            <a:endParaRPr lang="en-US" dirty="0"/>
          </a:p>
          <a:p>
            <a:pPr marL="0" indent="0">
              <a:buNone/>
            </a:pPr>
            <a:r>
              <a:rPr lang="en-US" u="sng" dirty="0"/>
              <a:t>Note</a:t>
            </a:r>
            <a:r>
              <a:rPr lang="en-US" dirty="0"/>
              <a:t>: Instead of 3101 – Beginning Fund Balance, you may use the Retained Earnings account.</a:t>
            </a:r>
            <a:endParaRPr lang="en-US" u="sng"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25D0D89-AA56-CF41-C8B0-4A0F08E81CC8}"/>
              </a:ext>
            </a:extLst>
          </p:cNvPr>
          <p:cNvSpPr>
            <a:spLocks noGrp="1"/>
          </p:cNvSpPr>
          <p:nvPr>
            <p:ph type="sldNum" sz="quarter" idx="12"/>
          </p:nvPr>
        </p:nvSpPr>
        <p:spPr/>
        <p:txBody>
          <a:bodyPr/>
          <a:lstStyle/>
          <a:p>
            <a:fld id="{605F862F-FF62-41F4-BE5E-97BDC6750EBD}" type="slidenum">
              <a:rPr lang="en-US" smtClean="0"/>
              <a:t>39</a:t>
            </a:fld>
            <a:endParaRPr lang="en-US" dirty="0"/>
          </a:p>
        </p:txBody>
      </p:sp>
    </p:spTree>
    <p:extLst>
      <p:ext uri="{BB962C8B-B14F-4D97-AF65-F5344CB8AC3E}">
        <p14:creationId xmlns:p14="http://schemas.microsoft.com/office/powerpoint/2010/main" val="25327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EDDF-2111-46B8-16F4-D0899BA2DAF2}"/>
              </a:ext>
            </a:extLst>
          </p:cNvPr>
          <p:cNvSpPr>
            <a:spLocks noGrp="1"/>
          </p:cNvSpPr>
          <p:nvPr>
            <p:ph type="title"/>
          </p:nvPr>
        </p:nvSpPr>
        <p:spPr>
          <a:xfrm>
            <a:off x="838200" y="365126"/>
            <a:ext cx="10515600" cy="763284"/>
          </a:xfrm>
        </p:spPr>
        <p:txBody>
          <a:bodyPr>
            <a:normAutofit/>
          </a:bodyPr>
          <a:lstStyle/>
          <a:p>
            <a:r>
              <a:rPr lang="en-US" dirty="0"/>
              <a:t>Fiscal Year Schedule</a:t>
            </a:r>
          </a:p>
        </p:txBody>
      </p:sp>
      <p:sp>
        <p:nvSpPr>
          <p:cNvPr id="3" name="Content Placeholder 2">
            <a:extLst>
              <a:ext uri="{FF2B5EF4-FFF2-40B4-BE49-F238E27FC236}">
                <a16:creationId xmlns:a16="http://schemas.microsoft.com/office/drawing/2014/main" id="{45A24F7B-C3AD-495B-1E08-3A9971B0FF21}"/>
              </a:ext>
            </a:extLst>
          </p:cNvPr>
          <p:cNvSpPr>
            <a:spLocks noGrp="1"/>
          </p:cNvSpPr>
          <p:nvPr>
            <p:ph idx="4294967295"/>
          </p:nvPr>
        </p:nvSpPr>
        <p:spPr>
          <a:xfrm>
            <a:off x="838199" y="1235413"/>
            <a:ext cx="10627659" cy="4941550"/>
          </a:xfrm>
        </p:spPr>
        <p:txBody>
          <a:bodyPr>
            <a:normAutofit fontScale="70000" lnSpcReduction="20000"/>
          </a:bodyPr>
          <a:lstStyle/>
          <a:p>
            <a:r>
              <a:rPr lang="en-US" sz="2400" dirty="0"/>
              <a:t>July – verify that employee pay rates, allowances, and benefit elections took effect</a:t>
            </a:r>
          </a:p>
          <a:p>
            <a:pPr marL="233363" indent="-233363">
              <a:buNone/>
            </a:pPr>
            <a:r>
              <a:rPr lang="en-US" sz="2400" dirty="0"/>
              <a:t>    in the applicable pay period</a:t>
            </a:r>
          </a:p>
          <a:p>
            <a:r>
              <a:rPr lang="en-US" sz="2400" dirty="0"/>
              <a:t>August – insurance bill sent to parish; payment due September</a:t>
            </a:r>
          </a:p>
          <a:p>
            <a:r>
              <a:rPr lang="en-US" sz="2400" dirty="0"/>
              <a:t>August 15 – Parish Annual Report due</a:t>
            </a:r>
          </a:p>
          <a:p>
            <a:r>
              <a:rPr lang="en-US" sz="2400" dirty="0"/>
              <a:t>September – assessment bill sent to parish</a:t>
            </a:r>
          </a:p>
          <a:p>
            <a:r>
              <a:rPr lang="en-US" sz="2400" dirty="0"/>
              <a:t>November – obtain Transmitter Control Code (TCC) from IRS if e-filing 10 or more 1099 forms</a:t>
            </a:r>
          </a:p>
          <a:p>
            <a:r>
              <a:rPr lang="en-US" sz="2400" dirty="0"/>
              <a:t>December – designate priest housing allowance</a:t>
            </a:r>
          </a:p>
          <a:p>
            <a:r>
              <a:rPr lang="en-US" sz="2400" dirty="0"/>
              <a:t>January </a:t>
            </a:r>
          </a:p>
          <a:p>
            <a:pPr lvl="1"/>
            <a:r>
              <a:rPr lang="en-US" sz="2100" dirty="0"/>
              <a:t>send 1099 forms to vendors</a:t>
            </a:r>
          </a:p>
          <a:p>
            <a:pPr lvl="1"/>
            <a:r>
              <a:rPr lang="en-US" sz="2100" dirty="0"/>
              <a:t>send parishioner annual tax statements</a:t>
            </a:r>
          </a:p>
          <a:p>
            <a:r>
              <a:rPr lang="en-US" sz="2400" dirty="0"/>
              <a:t>February</a:t>
            </a:r>
          </a:p>
          <a:p>
            <a:pPr lvl="1"/>
            <a:r>
              <a:rPr lang="en-US" sz="2100" dirty="0"/>
              <a:t>budget letter sent to parish</a:t>
            </a:r>
          </a:p>
          <a:p>
            <a:pPr lvl="1"/>
            <a:r>
              <a:rPr lang="en-US" sz="2100" dirty="0"/>
              <a:t>ACA goal sent to parish</a:t>
            </a:r>
          </a:p>
          <a:p>
            <a:r>
              <a:rPr lang="en-US" sz="2400" dirty="0"/>
              <a:t>March/April – assist PAA with budget development</a:t>
            </a:r>
          </a:p>
          <a:p>
            <a:r>
              <a:rPr lang="en-US" sz="2400" dirty="0"/>
              <a:t>April and October – property tax assessment due</a:t>
            </a:r>
          </a:p>
          <a:p>
            <a:r>
              <a:rPr lang="en-US" sz="2400" dirty="0"/>
              <a:t>June – review employee pay rates, allowances, and benefit elections for the upcoming fiscal year</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49F750F-DCBE-3EAA-CF21-16FB92200CC6}"/>
              </a:ext>
            </a:extLst>
          </p:cNvPr>
          <p:cNvSpPr>
            <a:spLocks noGrp="1"/>
          </p:cNvSpPr>
          <p:nvPr>
            <p:ph type="sldNum" sz="quarter" idx="12"/>
          </p:nvPr>
        </p:nvSpPr>
        <p:spPr/>
        <p:txBody>
          <a:bodyPr/>
          <a:lstStyle/>
          <a:p>
            <a:fld id="{605F862F-FF62-41F4-BE5E-97BDC6750EBD}" type="slidenum">
              <a:rPr lang="en-US" smtClean="0"/>
              <a:t>4</a:t>
            </a:fld>
            <a:endParaRPr lang="en-US" dirty="0"/>
          </a:p>
        </p:txBody>
      </p:sp>
    </p:spTree>
    <p:extLst>
      <p:ext uri="{BB962C8B-B14F-4D97-AF65-F5344CB8AC3E}">
        <p14:creationId xmlns:p14="http://schemas.microsoft.com/office/powerpoint/2010/main" val="602278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4E3AF-1DDA-AE77-9086-4C6AB5C50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00FCA-629D-A66D-5B01-1D948B8059D2}"/>
              </a:ext>
            </a:extLst>
          </p:cNvPr>
          <p:cNvSpPr>
            <a:spLocks noGrp="1"/>
          </p:cNvSpPr>
          <p:nvPr>
            <p:ph type="title"/>
          </p:nvPr>
        </p:nvSpPr>
        <p:spPr>
          <a:xfrm>
            <a:off x="838200" y="365126"/>
            <a:ext cx="10515600" cy="578458"/>
          </a:xfrm>
        </p:spPr>
        <p:txBody>
          <a:bodyPr>
            <a:normAutofit/>
          </a:bodyPr>
          <a:lstStyle/>
          <a:p>
            <a:r>
              <a:rPr lang="en-US" u="sng" dirty="0"/>
              <a:t>Custodial Funds</a:t>
            </a:r>
          </a:p>
        </p:txBody>
      </p:sp>
      <p:sp>
        <p:nvSpPr>
          <p:cNvPr id="3" name="Content Placeholder 2">
            <a:extLst>
              <a:ext uri="{FF2B5EF4-FFF2-40B4-BE49-F238E27FC236}">
                <a16:creationId xmlns:a16="http://schemas.microsoft.com/office/drawing/2014/main" id="{0BBDF92A-E9A4-3829-C8E0-BDD1F9E1DAB7}"/>
              </a:ext>
            </a:extLst>
          </p:cNvPr>
          <p:cNvSpPr>
            <a:spLocks noGrp="1"/>
          </p:cNvSpPr>
          <p:nvPr>
            <p:ph idx="4294967295"/>
          </p:nvPr>
        </p:nvSpPr>
        <p:spPr>
          <a:xfrm>
            <a:off x="838200" y="1128409"/>
            <a:ext cx="8467165" cy="5175113"/>
          </a:xfrm>
        </p:spPr>
        <p:txBody>
          <a:bodyPr>
            <a:normAutofit fontScale="55000" lnSpcReduction="20000"/>
          </a:bodyPr>
          <a:lstStyle/>
          <a:p>
            <a:pPr marL="514350" indent="-514350">
              <a:buAutoNum type="arabicPeriod"/>
            </a:pPr>
            <a:r>
              <a:rPr lang="en-US" sz="2600" dirty="0"/>
              <a:t>Owned by parish sponsored organizations (e.g. Altar Society) – adjust the general ledger balance periodically to match the bank statement balance</a:t>
            </a:r>
          </a:p>
          <a:p>
            <a:pPr marL="515938" lvl="1" indent="0">
              <a:buNone/>
            </a:pPr>
            <a:endParaRPr lang="en-US" sz="2600" dirty="0"/>
          </a:p>
          <a:p>
            <a:pPr marL="515938" lvl="1" indent="0">
              <a:buNone/>
            </a:pPr>
            <a:r>
              <a:rPr lang="en-US" sz="2600" dirty="0"/>
              <a:t>Example: GL Balance on June 30 is $1,200 while bank statement balance is $1,500</a:t>
            </a:r>
          </a:p>
          <a:p>
            <a:pPr marL="515938" lvl="1" indent="0">
              <a:buNone/>
            </a:pPr>
            <a:endParaRPr lang="en-US" sz="2600" dirty="0"/>
          </a:p>
          <a:p>
            <a:pPr marL="515938" lvl="1" indent="0">
              <a:buNone/>
            </a:pPr>
            <a:r>
              <a:rPr lang="en-US" sz="2600" dirty="0"/>
              <a:t>	Debit 1119 – Altar Society - $300 (with separate bank account) </a:t>
            </a:r>
            <a:r>
              <a:rPr lang="en-US" sz="2600" b="1" dirty="0"/>
              <a:t>OR</a:t>
            </a:r>
          </a:p>
          <a:p>
            <a:pPr marL="457200" lvl="1" indent="0">
              <a:buNone/>
            </a:pPr>
            <a:r>
              <a:rPr lang="en-US" sz="2600" dirty="0"/>
              <a:t>	Debit 1115 – Checking - $300 (no separate bank account)</a:t>
            </a:r>
          </a:p>
          <a:p>
            <a:pPr marL="457200" lvl="1" indent="0">
              <a:buNone/>
            </a:pPr>
            <a:r>
              <a:rPr lang="en-US" sz="2600" dirty="0"/>
              <a:t>         	   Credit 2211 – Altar Society - $300</a:t>
            </a:r>
          </a:p>
          <a:p>
            <a:pPr marL="457200" lvl="1" indent="0">
              <a:buNone/>
            </a:pPr>
            <a:endParaRPr lang="en-US" sz="2600" dirty="0"/>
          </a:p>
          <a:p>
            <a:pPr marL="514350" indent="-514350">
              <a:buFont typeface="+mj-lt"/>
              <a:buAutoNum type="arabicPeriod"/>
            </a:pPr>
            <a:r>
              <a:rPr lang="en-US" sz="2600" dirty="0"/>
              <a:t>Archdiocesan Special Collections (e.g. Mission Sunday)</a:t>
            </a:r>
          </a:p>
          <a:p>
            <a:pPr marL="514350" indent="-514350">
              <a:buFont typeface="+mj-lt"/>
              <a:buAutoNum type="arabicPeriod"/>
            </a:pPr>
            <a:endParaRPr lang="en-US" sz="2600" dirty="0"/>
          </a:p>
          <a:p>
            <a:pPr lvl="1">
              <a:buFont typeface="Wingdings" panose="05000000000000000000" pitchFamily="2" charset="2"/>
              <a:buChar char="Ø"/>
            </a:pPr>
            <a:r>
              <a:rPr lang="en-US" sz="2600" dirty="0"/>
              <a:t>  	Upon receipt of collections:</a:t>
            </a:r>
          </a:p>
          <a:p>
            <a:pPr marL="457200" lvl="1" indent="0">
              <a:buNone/>
            </a:pPr>
            <a:endParaRPr lang="en-US" sz="2600" dirty="0"/>
          </a:p>
          <a:p>
            <a:pPr marL="457200" lvl="1" indent="0">
              <a:buNone/>
            </a:pPr>
            <a:r>
              <a:rPr lang="en-US" sz="2600" dirty="0"/>
              <a:t>	Debit 1115 – Checking - $500</a:t>
            </a:r>
          </a:p>
          <a:p>
            <a:pPr marL="457200" lvl="1" indent="0">
              <a:buNone/>
            </a:pPr>
            <a:r>
              <a:rPr lang="en-US" sz="2600" dirty="0"/>
              <a:t>	     Credit 2231 – Mission Sunday - $500</a:t>
            </a:r>
          </a:p>
          <a:p>
            <a:pPr marL="457200" lvl="1" indent="0">
              <a:buNone/>
            </a:pPr>
            <a:endParaRPr lang="en-US" sz="2600" dirty="0"/>
          </a:p>
          <a:p>
            <a:pPr lvl="1">
              <a:buFont typeface="Wingdings" panose="05000000000000000000" pitchFamily="2" charset="2"/>
              <a:buChar char="Ø"/>
            </a:pPr>
            <a:r>
              <a:rPr lang="en-US" sz="2600" dirty="0"/>
              <a:t> 	Upon remittance (within 4 weeks of collection)</a:t>
            </a:r>
          </a:p>
          <a:p>
            <a:pPr lvl="1">
              <a:buFont typeface="Wingdings" panose="05000000000000000000" pitchFamily="2" charset="2"/>
              <a:buChar char="Ø"/>
            </a:pPr>
            <a:endParaRPr lang="en-US" sz="2600" dirty="0"/>
          </a:p>
          <a:p>
            <a:pPr marL="914400" lvl="2" indent="0">
              <a:buNone/>
            </a:pPr>
            <a:r>
              <a:rPr lang="en-US" sz="2600" dirty="0"/>
              <a:t>Debit 2231 – Mission Sunday - $500</a:t>
            </a:r>
          </a:p>
          <a:p>
            <a:pPr marL="914400" lvl="2" indent="0">
              <a:buNone/>
            </a:pPr>
            <a:r>
              <a:rPr lang="en-US" sz="2600" dirty="0"/>
              <a:t>       Credit 1115 – Checking - $500</a:t>
            </a:r>
          </a:p>
          <a:p>
            <a:pPr marL="914400" lvl="2" indent="0">
              <a:buNone/>
            </a:pPr>
            <a:endParaRPr lang="en-US" sz="2600" dirty="0"/>
          </a:p>
          <a:p>
            <a:pPr marL="855663" lvl="2" indent="-796925">
              <a:buNone/>
            </a:pPr>
            <a:r>
              <a:rPr lang="en-US" sz="2600" u="sng" dirty="0"/>
              <a:t>Note</a:t>
            </a:r>
            <a:r>
              <a:rPr lang="en-US" sz="2600" dirty="0"/>
              <a:t>:  Revenues and expenses are NOT recorded for parish custodial funds and custodial collections.</a:t>
            </a:r>
            <a:endParaRPr lang="en-US" dirty="0"/>
          </a:p>
        </p:txBody>
      </p:sp>
      <p:sp>
        <p:nvSpPr>
          <p:cNvPr id="4" name="Slide Number Placeholder 3">
            <a:extLst>
              <a:ext uri="{FF2B5EF4-FFF2-40B4-BE49-F238E27FC236}">
                <a16:creationId xmlns:a16="http://schemas.microsoft.com/office/drawing/2014/main" id="{33D3C56B-4753-971F-7527-5A864F2E750A}"/>
              </a:ext>
            </a:extLst>
          </p:cNvPr>
          <p:cNvSpPr>
            <a:spLocks noGrp="1"/>
          </p:cNvSpPr>
          <p:nvPr>
            <p:ph type="sldNum" sz="quarter" idx="12"/>
          </p:nvPr>
        </p:nvSpPr>
        <p:spPr/>
        <p:txBody>
          <a:bodyPr/>
          <a:lstStyle/>
          <a:p>
            <a:fld id="{605F862F-FF62-41F4-BE5E-97BDC6750EBD}" type="slidenum">
              <a:rPr lang="en-US" smtClean="0"/>
              <a:t>40</a:t>
            </a:fld>
            <a:endParaRPr lang="en-US" dirty="0"/>
          </a:p>
        </p:txBody>
      </p:sp>
    </p:spTree>
    <p:extLst>
      <p:ext uri="{BB962C8B-B14F-4D97-AF65-F5344CB8AC3E}">
        <p14:creationId xmlns:p14="http://schemas.microsoft.com/office/powerpoint/2010/main" val="206325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81394-8485-605A-9F03-D7738FF8E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87F0A-64ED-B898-6385-56F21F911F02}"/>
              </a:ext>
            </a:extLst>
          </p:cNvPr>
          <p:cNvSpPr>
            <a:spLocks noGrp="1"/>
          </p:cNvSpPr>
          <p:nvPr>
            <p:ph type="title"/>
          </p:nvPr>
        </p:nvSpPr>
        <p:spPr>
          <a:xfrm>
            <a:off x="838200" y="408562"/>
            <a:ext cx="10515600" cy="554476"/>
          </a:xfrm>
        </p:spPr>
        <p:txBody>
          <a:bodyPr>
            <a:normAutofit fontScale="90000"/>
          </a:bodyPr>
          <a:lstStyle/>
          <a:p>
            <a:br>
              <a:rPr lang="en-US" dirty="0"/>
            </a:br>
            <a:r>
              <a:rPr lang="en-US" sz="3800" u="sng" dirty="0"/>
              <a:t>Depreciation</a:t>
            </a:r>
            <a:br>
              <a:rPr lang="en-US" dirty="0"/>
            </a:br>
            <a:endParaRPr lang="en-US" dirty="0"/>
          </a:p>
        </p:txBody>
      </p:sp>
      <p:sp>
        <p:nvSpPr>
          <p:cNvPr id="3" name="Content Placeholder 2">
            <a:extLst>
              <a:ext uri="{FF2B5EF4-FFF2-40B4-BE49-F238E27FC236}">
                <a16:creationId xmlns:a16="http://schemas.microsoft.com/office/drawing/2014/main" id="{0BA897DF-C68F-7FF2-4562-29782A9F2A51}"/>
              </a:ext>
            </a:extLst>
          </p:cNvPr>
          <p:cNvSpPr>
            <a:spLocks noGrp="1"/>
          </p:cNvSpPr>
          <p:nvPr>
            <p:ph idx="4294967295"/>
          </p:nvPr>
        </p:nvSpPr>
        <p:spPr>
          <a:xfrm>
            <a:off x="838200" y="1399919"/>
            <a:ext cx="10515600" cy="5223652"/>
          </a:xfrm>
        </p:spPr>
        <p:txBody>
          <a:bodyPr>
            <a:normAutofit fontScale="55000" lnSpcReduction="20000"/>
          </a:bodyPr>
          <a:lstStyle/>
          <a:p>
            <a:pPr marL="0" indent="0">
              <a:buNone/>
            </a:pPr>
            <a:r>
              <a:rPr lang="en-US" sz="2300" dirty="0"/>
              <a:t>Depreciation is optional but is the standard accounting practice.</a:t>
            </a:r>
          </a:p>
          <a:p>
            <a:pPr marL="0" indent="0">
              <a:buNone/>
            </a:pPr>
            <a:endParaRPr lang="en-US" dirty="0"/>
          </a:p>
          <a:p>
            <a:pPr marL="0" indent="0">
              <a:buNone/>
            </a:pPr>
            <a:r>
              <a:rPr lang="en-US" dirty="0"/>
              <a:t>To create a depreciation schedule, you need the following information:</a:t>
            </a:r>
          </a:p>
          <a:p>
            <a:pPr lvl="1">
              <a:tabLst>
                <a:tab pos="457200" algn="l"/>
              </a:tabLst>
            </a:pPr>
            <a:r>
              <a:rPr lang="en-US" dirty="0"/>
              <a:t>Cost basis of asset</a:t>
            </a:r>
          </a:p>
          <a:p>
            <a:pPr lvl="1">
              <a:tabLst>
                <a:tab pos="457200" algn="l"/>
              </a:tabLst>
            </a:pPr>
            <a:r>
              <a:rPr lang="en-US" dirty="0"/>
              <a:t>Expected life of the asset</a:t>
            </a:r>
          </a:p>
          <a:p>
            <a:pPr lvl="1">
              <a:tabLst>
                <a:tab pos="457200" algn="l"/>
              </a:tabLst>
            </a:pPr>
            <a:r>
              <a:rPr lang="en-US" dirty="0"/>
              <a:t>Date the asset was put in service	</a:t>
            </a:r>
          </a:p>
          <a:p>
            <a:pPr marL="0" indent="0">
              <a:buNone/>
              <a:tabLst>
                <a:tab pos="457200" algn="l"/>
              </a:tabLst>
            </a:pPr>
            <a:endParaRPr lang="en-US" u="sng" dirty="0"/>
          </a:p>
          <a:p>
            <a:pPr marL="0" indent="0">
              <a:buNone/>
              <a:tabLst>
                <a:tab pos="457200" algn="l"/>
              </a:tabLst>
            </a:pPr>
            <a:r>
              <a:rPr lang="en-US" u="sng" dirty="0"/>
              <a:t>Example</a:t>
            </a:r>
            <a:r>
              <a:rPr lang="en-US" dirty="0"/>
              <a:t>: </a:t>
            </a:r>
          </a:p>
          <a:p>
            <a:pPr marL="0" indent="0">
              <a:buNone/>
              <a:tabLst>
                <a:tab pos="457200" algn="l"/>
              </a:tabLst>
            </a:pPr>
            <a:endParaRPr lang="en-US" dirty="0"/>
          </a:p>
          <a:p>
            <a:pPr marL="0" indent="0">
              <a:buNone/>
              <a:tabLst>
                <a:tab pos="457200" algn="l"/>
              </a:tabLst>
            </a:pPr>
            <a:r>
              <a:rPr lang="en-US" dirty="0"/>
              <a:t>The parish bought a car for $42,000 on July 1, 2021 and was immediately put in service</a:t>
            </a:r>
            <a:r>
              <a:rPr lang="en-US"/>
              <a:t>. </a:t>
            </a:r>
          </a:p>
          <a:p>
            <a:pPr marL="0" indent="0">
              <a:buNone/>
              <a:tabLst>
                <a:tab pos="457200" algn="l"/>
              </a:tabLst>
            </a:pPr>
            <a:r>
              <a:rPr lang="en-US"/>
              <a:t>The </a:t>
            </a:r>
            <a:r>
              <a:rPr lang="en-US" dirty="0"/>
              <a:t>depreciable life is 5 years (per IRS guidelines).</a:t>
            </a:r>
          </a:p>
          <a:p>
            <a:pPr marL="0" indent="0">
              <a:buNone/>
              <a:tabLst>
                <a:tab pos="457200" algn="l"/>
              </a:tabLst>
            </a:pPr>
            <a:r>
              <a:rPr lang="en-US" dirty="0"/>
              <a:t>	Monthly depreciation = $42,000 ÷ 5 yrs ÷ 12 months = $700/month</a:t>
            </a:r>
          </a:p>
          <a:p>
            <a:pPr marL="0" indent="0">
              <a:buNone/>
              <a:tabLst>
                <a:tab pos="457200" algn="l"/>
              </a:tabLst>
            </a:pPr>
            <a:endParaRPr lang="en-US" u="sng" dirty="0"/>
          </a:p>
          <a:p>
            <a:pPr marL="0" indent="0">
              <a:buNone/>
              <a:tabLst>
                <a:tab pos="457200" algn="l"/>
              </a:tabLst>
            </a:pPr>
            <a:r>
              <a:rPr lang="en-US" u="sng" dirty="0"/>
              <a:t>Monthly Journal Entry</a:t>
            </a:r>
            <a:r>
              <a:rPr lang="en-US" dirty="0"/>
              <a:t>:</a:t>
            </a:r>
          </a:p>
          <a:p>
            <a:pPr marL="0" indent="0">
              <a:buNone/>
              <a:tabLst>
                <a:tab pos="457200" algn="l"/>
              </a:tabLst>
            </a:pPr>
            <a:r>
              <a:rPr lang="en-US" dirty="0"/>
              <a:t>	Debit 6203 – Depreciation Expense - Equipment - $700</a:t>
            </a:r>
          </a:p>
          <a:p>
            <a:pPr marL="0" indent="0">
              <a:buNone/>
              <a:tabLst>
                <a:tab pos="457200" algn="l"/>
              </a:tabLst>
            </a:pPr>
            <a:r>
              <a:rPr lang="en-US" dirty="0"/>
              <a:t>		Credit 1580 – Accumulated Depreciation - $700</a:t>
            </a:r>
          </a:p>
          <a:p>
            <a:pPr marL="0" indent="0">
              <a:buNone/>
              <a:tabLst>
                <a:tab pos="457200" algn="l"/>
              </a:tabLst>
            </a:pPr>
            <a:endParaRPr lang="en-US" dirty="0"/>
          </a:p>
          <a:p>
            <a:pPr marL="0" indent="0">
              <a:buNone/>
              <a:tabLst>
                <a:tab pos="457200" algn="l"/>
              </a:tabLst>
            </a:pPr>
            <a:r>
              <a:rPr lang="en-US" u="sng" dirty="0"/>
              <a:t>Note</a:t>
            </a:r>
            <a:r>
              <a:rPr lang="en-US" dirty="0"/>
              <a:t>: Accumulated Depreciation is a contra-asset account. The account type is “Fixed Asset” but shows as a negative amount in the Balance Sheet.</a:t>
            </a:r>
            <a:endParaRPr lang="en-US" u="sng" dirty="0"/>
          </a:p>
        </p:txBody>
      </p:sp>
      <p:sp>
        <p:nvSpPr>
          <p:cNvPr id="4" name="Slide Number Placeholder 3">
            <a:extLst>
              <a:ext uri="{FF2B5EF4-FFF2-40B4-BE49-F238E27FC236}">
                <a16:creationId xmlns:a16="http://schemas.microsoft.com/office/drawing/2014/main" id="{0C612888-29F4-79A0-8215-80A88F105382}"/>
              </a:ext>
            </a:extLst>
          </p:cNvPr>
          <p:cNvSpPr>
            <a:spLocks noGrp="1"/>
          </p:cNvSpPr>
          <p:nvPr>
            <p:ph type="sldNum" sz="quarter" idx="12"/>
          </p:nvPr>
        </p:nvSpPr>
        <p:spPr/>
        <p:txBody>
          <a:bodyPr/>
          <a:lstStyle/>
          <a:p>
            <a:fld id="{605F862F-FF62-41F4-BE5E-97BDC6750EBD}" type="slidenum">
              <a:rPr lang="en-US" smtClean="0"/>
              <a:t>41</a:t>
            </a:fld>
            <a:endParaRPr lang="en-US" dirty="0"/>
          </a:p>
        </p:txBody>
      </p:sp>
    </p:spTree>
    <p:extLst>
      <p:ext uri="{BB962C8B-B14F-4D97-AF65-F5344CB8AC3E}">
        <p14:creationId xmlns:p14="http://schemas.microsoft.com/office/powerpoint/2010/main" val="306368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C3F6A-C0BF-2D92-074E-BFDAE78BAF96}"/>
              </a:ext>
            </a:extLst>
          </p:cNvPr>
          <p:cNvSpPr>
            <a:spLocks noGrp="1"/>
          </p:cNvSpPr>
          <p:nvPr>
            <p:ph type="title"/>
          </p:nvPr>
        </p:nvSpPr>
        <p:spPr>
          <a:xfrm>
            <a:off x="838200" y="365125"/>
            <a:ext cx="10515600" cy="500637"/>
          </a:xfrm>
        </p:spPr>
        <p:txBody>
          <a:bodyPr>
            <a:normAutofit fontScale="90000"/>
          </a:bodyPr>
          <a:lstStyle/>
          <a:p>
            <a:r>
              <a:rPr lang="en-US" u="sng" dirty="0"/>
              <a:t> Fixed Asset Sale and Purchase</a:t>
            </a:r>
          </a:p>
        </p:txBody>
      </p:sp>
      <p:sp>
        <p:nvSpPr>
          <p:cNvPr id="3" name="Content Placeholder 2">
            <a:extLst>
              <a:ext uri="{FF2B5EF4-FFF2-40B4-BE49-F238E27FC236}">
                <a16:creationId xmlns:a16="http://schemas.microsoft.com/office/drawing/2014/main" id="{3FA61A23-3607-28DF-4262-5ED0B79CBF2E}"/>
              </a:ext>
            </a:extLst>
          </p:cNvPr>
          <p:cNvSpPr>
            <a:spLocks noGrp="1"/>
          </p:cNvSpPr>
          <p:nvPr>
            <p:ph idx="4294967295"/>
          </p:nvPr>
        </p:nvSpPr>
        <p:spPr>
          <a:xfrm>
            <a:off x="838200" y="1284053"/>
            <a:ext cx="10922540" cy="1624518"/>
          </a:xfrm>
        </p:spPr>
        <p:txBody>
          <a:bodyPr>
            <a:normAutofit/>
          </a:bodyPr>
          <a:lstStyle/>
          <a:p>
            <a:r>
              <a:rPr lang="en-US" sz="1800" dirty="0"/>
              <a:t>information required</a:t>
            </a:r>
          </a:p>
          <a:p>
            <a:pPr lvl="1"/>
            <a:r>
              <a:rPr lang="en-US" sz="1600" dirty="0"/>
              <a:t>old asset  – cost basis, accumulated depreciation</a:t>
            </a:r>
          </a:p>
          <a:p>
            <a:pPr lvl="1"/>
            <a:r>
              <a:rPr lang="en-US" sz="1600" dirty="0"/>
              <a:t>new asset – purchase price, trade-in value</a:t>
            </a:r>
          </a:p>
          <a:p>
            <a:r>
              <a:rPr lang="en-US" sz="1800" dirty="0"/>
              <a:t>if accumulated depreciation was not recorded, make a prior-period adjustment first</a:t>
            </a:r>
          </a:p>
          <a:p>
            <a:pPr marL="0" indent="0">
              <a:buNone/>
            </a:pPr>
            <a:endParaRPr lang="en-US" sz="1800" u="sng" dirty="0">
              <a:latin typeface="Aptos" panose="020B0004020202020204" pitchFamily="34" charset="0"/>
              <a:ea typeface="Aptos" panose="020B0004020202020204" pitchFamily="34" charset="0"/>
              <a:cs typeface="Times New Roman" panose="02020603050405020304" pitchFamily="18" charset="0"/>
            </a:endParaRPr>
          </a:p>
          <a:p>
            <a:endParaRPr lang="en-US" sz="1200" dirty="0">
              <a:latin typeface="Aptos" panose="020B0004020202020204" pitchFamily="34" charset="0"/>
              <a:cs typeface="Times New Roman" panose="02020603050405020304" pitchFamily="18" charset="0"/>
            </a:endParaRPr>
          </a:p>
          <a:p>
            <a:endParaRPr lang="en-US" sz="1200" dirty="0">
              <a:latin typeface="Aptos" panose="020B0004020202020204" pitchFamily="34" charset="0"/>
              <a:cs typeface="Times New Roman" panose="02020603050405020304" pitchFamily="18" charset="0"/>
            </a:endParaRPr>
          </a:p>
          <a:p>
            <a:pPr marL="0" indent="0">
              <a:buNone/>
            </a:pPr>
            <a:endParaRPr lang="en-US" sz="1800" dirty="0"/>
          </a:p>
          <a:p>
            <a:pPr marL="0" indent="0">
              <a:buNone/>
            </a:pPr>
            <a:endParaRPr lang="en-US" sz="2400" dirty="0"/>
          </a:p>
          <a:p>
            <a:pPr marL="0" indent="0">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400" dirty="0"/>
          </a:p>
          <a:p>
            <a:endParaRPr lang="en-US" sz="2400" dirty="0"/>
          </a:p>
          <a:p>
            <a:pPr lvl="1"/>
            <a:endParaRPr lang="en-US" sz="2000" dirty="0"/>
          </a:p>
        </p:txBody>
      </p:sp>
      <p:sp>
        <p:nvSpPr>
          <p:cNvPr id="6" name="TextBox 5">
            <a:extLst>
              <a:ext uri="{FF2B5EF4-FFF2-40B4-BE49-F238E27FC236}">
                <a16:creationId xmlns:a16="http://schemas.microsoft.com/office/drawing/2014/main" id="{7DD73CC2-E616-3CE8-5B52-6FC6F686B950}"/>
              </a:ext>
            </a:extLst>
          </p:cNvPr>
          <p:cNvSpPr txBox="1"/>
          <p:nvPr/>
        </p:nvSpPr>
        <p:spPr>
          <a:xfrm>
            <a:off x="838200" y="2785121"/>
            <a:ext cx="4573621" cy="3600986"/>
          </a:xfrm>
          <a:prstGeom prst="rect">
            <a:avLst/>
          </a:prstGeom>
          <a:noFill/>
        </p:spPr>
        <p:txBody>
          <a:bodyPr wrap="square" rtlCol="0">
            <a:spAutoFit/>
          </a:bodyPr>
          <a:lstStyle/>
          <a:p>
            <a:pPr marL="0" indent="0">
              <a:buNone/>
            </a:pPr>
            <a:r>
              <a:rPr lang="en-US" sz="1800" u="sng" dirty="0">
                <a:latin typeface="Aptos" panose="020B0004020202020204" pitchFamily="34" charset="0"/>
                <a:ea typeface="Aptos" panose="020B0004020202020204" pitchFamily="34" charset="0"/>
                <a:cs typeface="Times New Roman" panose="02020603050405020304" pitchFamily="18" charset="0"/>
              </a:rPr>
              <a:t>Example</a:t>
            </a:r>
            <a:r>
              <a:rPr lang="en-US" sz="1800" dirty="0">
                <a:latin typeface="Aptos" panose="020B0004020202020204" pitchFamily="34" charset="0"/>
                <a:ea typeface="Aptos" panose="020B0004020202020204" pitchFamily="34" charset="0"/>
                <a:cs typeface="Times New Roman" panose="02020603050405020304" pitchFamily="18" charset="0"/>
              </a:rPr>
              <a:t>:</a:t>
            </a:r>
          </a:p>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Continuing from previous example, you decide to sell your old vehicle on December 31, 2025. The accumulated depreciation would be $37,800 ($700 x 54 months from July 1, 2021). The book value is </a:t>
            </a:r>
            <a:r>
              <a:rPr lang="en-US" sz="1800" dirty="0">
                <a:latin typeface="Aptos" panose="020B0004020202020204" pitchFamily="34" charset="0"/>
                <a:cs typeface="Times New Roman" panose="02020603050405020304" pitchFamily="18" charset="0"/>
              </a:rPr>
              <a:t>$4,200 ($42,000 - $37,800). </a:t>
            </a:r>
          </a:p>
          <a:p>
            <a:pPr marL="0" indent="0">
              <a:buNone/>
            </a:pPr>
            <a:endParaRPr lang="en-US" sz="1200" dirty="0">
              <a:latin typeface="Aptos" panose="020B0004020202020204" pitchFamily="34" charset="0"/>
              <a:cs typeface="Times New Roman" panose="02020603050405020304" pitchFamily="18" charset="0"/>
            </a:endParaRPr>
          </a:p>
          <a:p>
            <a:pPr marL="0" indent="0">
              <a:buNone/>
            </a:pPr>
            <a:r>
              <a:rPr lang="en-US" sz="1800" dirty="0">
                <a:latin typeface="Aptos" panose="020B0004020202020204" pitchFamily="34" charset="0"/>
                <a:cs typeface="Times New Roman" panose="02020603050405020304" pitchFamily="18" charset="0"/>
              </a:rPr>
              <a:t>T</a:t>
            </a:r>
            <a:r>
              <a:rPr lang="en-US" sz="1800" dirty="0">
                <a:effectLst/>
                <a:latin typeface="Aptos" panose="020B0004020202020204" pitchFamily="34" charset="0"/>
                <a:ea typeface="Aptos" panose="020B0004020202020204" pitchFamily="34" charset="0"/>
                <a:cs typeface="Times New Roman" panose="02020603050405020304" pitchFamily="18" charset="0"/>
              </a:rPr>
              <a:t>he new vehicle costs $50,000. The trade-in value of the old vehicle is $3,000. The net loss is $1,200 ($4,200 BV - $3,000 trade-in).</a:t>
            </a:r>
          </a:p>
          <a:p>
            <a:endParaRPr lang="en-US" dirty="0"/>
          </a:p>
        </p:txBody>
      </p:sp>
      <p:graphicFrame>
        <p:nvGraphicFramePr>
          <p:cNvPr id="9" name="Table 8">
            <a:extLst>
              <a:ext uri="{FF2B5EF4-FFF2-40B4-BE49-F238E27FC236}">
                <a16:creationId xmlns:a16="http://schemas.microsoft.com/office/drawing/2014/main" id="{4A767DC4-230E-C7DC-B811-2EF635A946E9}"/>
              </a:ext>
            </a:extLst>
          </p:cNvPr>
          <p:cNvGraphicFramePr>
            <a:graphicFrameLocks noGrp="1"/>
          </p:cNvGraphicFramePr>
          <p:nvPr>
            <p:extLst>
              <p:ext uri="{D42A27DB-BD31-4B8C-83A1-F6EECF244321}">
                <p14:modId xmlns:p14="http://schemas.microsoft.com/office/powerpoint/2010/main" val="922307928"/>
              </p:ext>
            </p:extLst>
          </p:nvPr>
        </p:nvGraphicFramePr>
        <p:xfrm>
          <a:off x="5821912" y="2783050"/>
          <a:ext cx="5359130" cy="3728578"/>
        </p:xfrm>
        <a:graphic>
          <a:graphicData uri="http://schemas.openxmlformats.org/drawingml/2006/table">
            <a:tbl>
              <a:tblPr firstRow="1" bandRow="1">
                <a:tableStyleId>{2D5ABB26-0587-4C30-8999-92F81FD0307C}</a:tableStyleId>
              </a:tblPr>
              <a:tblGrid>
                <a:gridCol w="2919871">
                  <a:extLst>
                    <a:ext uri="{9D8B030D-6E8A-4147-A177-3AD203B41FA5}">
                      <a16:colId xmlns:a16="http://schemas.microsoft.com/office/drawing/2014/main" val="808211610"/>
                    </a:ext>
                  </a:extLst>
                </a:gridCol>
                <a:gridCol w="1129552">
                  <a:extLst>
                    <a:ext uri="{9D8B030D-6E8A-4147-A177-3AD203B41FA5}">
                      <a16:colId xmlns:a16="http://schemas.microsoft.com/office/drawing/2014/main" val="898074888"/>
                    </a:ext>
                  </a:extLst>
                </a:gridCol>
                <a:gridCol w="1309707">
                  <a:extLst>
                    <a:ext uri="{9D8B030D-6E8A-4147-A177-3AD203B41FA5}">
                      <a16:colId xmlns:a16="http://schemas.microsoft.com/office/drawing/2014/main" val="4016056772"/>
                    </a:ext>
                  </a:extLst>
                </a:gridCol>
              </a:tblGrid>
              <a:tr h="468938">
                <a:tc>
                  <a:txBody>
                    <a:bodyPr/>
                    <a:lstStyle/>
                    <a:p>
                      <a:r>
                        <a:rPr lang="en-US" sz="1800" u="sng" dirty="0">
                          <a:latin typeface="Aptos" panose="020B0004020202020204" pitchFamily="34" charset="0"/>
                        </a:rPr>
                        <a:t>JOURNAL ENTRY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u="sng" dirty="0">
                          <a:latin typeface="Aptos" panose="020B0004020202020204" pitchFamily="34" charset="0"/>
                        </a:rPr>
                        <a:t>Debit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u="sng" dirty="0">
                          <a:latin typeface="Aptos" panose="020B0004020202020204" pitchFamily="34" charset="0"/>
                        </a:rPr>
                        <a:t>Credit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189394"/>
                  </a:ext>
                </a:extLst>
              </a:tr>
              <a:tr h="572666">
                <a:tc>
                  <a: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Accumulated Depreciation</a:t>
                      </a:r>
                      <a:endParaRPr lang="en-US" sz="1800" dirty="0">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Aptos" panose="020B0004020202020204" pitchFamily="34" charset="0"/>
                        </a:rPr>
                        <a:t>$37,800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3064283"/>
                  </a:ext>
                </a:extLst>
              </a:tr>
              <a:tr h="468938">
                <a:tc>
                  <a: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Loss on Asset Disposal</a:t>
                      </a:r>
                      <a:endParaRPr lang="en-US" sz="1800" dirty="0">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Aptos" panose="020B0004020202020204" pitchFamily="34" charset="0"/>
                        </a:rPr>
                        <a:t>$  1,200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1378056"/>
                  </a:ext>
                </a:extLst>
              </a:tr>
              <a:tr h="468938">
                <a:tc>
                  <a:txBody>
                    <a:bodyPr/>
                    <a:lstStyle/>
                    <a:p>
                      <a:r>
                        <a:rPr lang="en-US" sz="1800" dirty="0">
                          <a:latin typeface="Aptos" panose="020B0004020202020204" pitchFamily="34" charset="0"/>
                        </a:rPr>
                        <a:t>Fixed Assets (cost of old vehicle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Aptos" panose="020B0004020202020204" pitchFamily="34" charset="0"/>
                        </a:rPr>
                        <a:t>$42,000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822072"/>
                  </a:ext>
                </a:extLst>
              </a:tr>
              <a:tr h="572666">
                <a:tc>
                  <a: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Fixed Assets (cost of new </a:t>
                      </a:r>
                      <a:r>
                        <a:rPr lang="en-US" sz="1800" kern="100" dirty="0">
                          <a:latin typeface="Aptos" panose="020B0004020202020204" pitchFamily="34" charset="0"/>
                          <a:ea typeface="Aptos" panose="020B0004020202020204" pitchFamily="34" charset="0"/>
                          <a:cs typeface="Times New Roman" panose="02020603050405020304" pitchFamily="18" charset="0"/>
                        </a:rPr>
                        <a:t>v</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ehicle) </a:t>
                      </a:r>
                      <a:endParaRPr lang="en-US" sz="1800" dirty="0">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Aptos" panose="020B0004020202020204" pitchFamily="34" charset="0"/>
                        </a:rPr>
                        <a:t>$50,000</a:t>
                      </a:r>
                    </a:p>
                    <a:p>
                      <a:endParaRPr lang="en-US" sz="1800" dirty="0">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256896"/>
                  </a:ext>
                </a:extLst>
              </a:tr>
              <a:tr h="468938">
                <a:tc>
                  <a:txBody>
                    <a:bodyPr/>
                    <a:lstStyle/>
                    <a:p>
                      <a:r>
                        <a:rPr lang="en-US" sz="1800" dirty="0">
                          <a:latin typeface="Aptos" panose="020B0004020202020204" pitchFamily="34" charset="0"/>
                        </a:rPr>
                        <a:t>Cash/Checking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a:latin typeface="Aptos" panose="020B0004020202020204" pitchFamily="34" charset="0"/>
                        </a:rPr>
                        <a:t>$47,000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510353"/>
                  </a:ext>
                </a:extLst>
              </a:tr>
              <a:tr h="468938">
                <a:tc>
                  <a:txBody>
                    <a:bodyPr/>
                    <a:lstStyle/>
                    <a:p>
                      <a:r>
                        <a:rPr lang="en-US" sz="1800" dirty="0">
                          <a:latin typeface="Aptos" panose="020B0004020202020204" pitchFamily="34" charset="0"/>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a:latin typeface="Aptos" panose="020B0004020202020204" pitchFamily="34" charset="0"/>
                        </a:rPr>
                        <a:t>$49,000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a:latin typeface="Aptos" panose="020B0004020202020204" pitchFamily="34" charset="0"/>
                        </a:rPr>
                        <a:t>$49,000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3109415"/>
                  </a:ext>
                </a:extLst>
              </a:tr>
            </a:tbl>
          </a:graphicData>
        </a:graphic>
      </p:graphicFrame>
      <p:sp>
        <p:nvSpPr>
          <p:cNvPr id="4" name="Slide Number Placeholder 3">
            <a:extLst>
              <a:ext uri="{FF2B5EF4-FFF2-40B4-BE49-F238E27FC236}">
                <a16:creationId xmlns:a16="http://schemas.microsoft.com/office/drawing/2014/main" id="{A596B2AD-C2DF-1570-50D2-79D797D09926}"/>
              </a:ext>
            </a:extLst>
          </p:cNvPr>
          <p:cNvSpPr>
            <a:spLocks noGrp="1"/>
          </p:cNvSpPr>
          <p:nvPr>
            <p:ph type="sldNum" sz="quarter" idx="12"/>
          </p:nvPr>
        </p:nvSpPr>
        <p:spPr/>
        <p:txBody>
          <a:bodyPr/>
          <a:lstStyle/>
          <a:p>
            <a:fld id="{605F862F-FF62-41F4-BE5E-97BDC6750EBD}" type="slidenum">
              <a:rPr lang="en-US" smtClean="0"/>
              <a:t>42</a:t>
            </a:fld>
            <a:endParaRPr lang="en-US" dirty="0"/>
          </a:p>
        </p:txBody>
      </p:sp>
    </p:spTree>
    <p:extLst>
      <p:ext uri="{BB962C8B-B14F-4D97-AF65-F5344CB8AC3E}">
        <p14:creationId xmlns:p14="http://schemas.microsoft.com/office/powerpoint/2010/main" val="84121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58895-1FE3-164C-FF34-C44EDE3D53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EDA733C-F716-B024-2869-2679ADD29ABE}"/>
              </a:ext>
            </a:extLst>
          </p:cNvPr>
          <p:cNvSpPr>
            <a:spLocks noGrp="1"/>
          </p:cNvSpPr>
          <p:nvPr>
            <p:ph type="title"/>
          </p:nvPr>
        </p:nvSpPr>
        <p:spPr>
          <a:xfrm>
            <a:off x="838200" y="365126"/>
            <a:ext cx="10515600" cy="588186"/>
          </a:xfrm>
        </p:spPr>
        <p:txBody>
          <a:bodyPr>
            <a:normAutofit/>
          </a:bodyPr>
          <a:lstStyle/>
          <a:p>
            <a:r>
              <a:rPr lang="en-US" u="sng" dirty="0"/>
              <a:t>Unrealized Gains and Losses</a:t>
            </a:r>
          </a:p>
        </p:txBody>
      </p:sp>
      <p:sp>
        <p:nvSpPr>
          <p:cNvPr id="3" name="Content Placeholder 2">
            <a:extLst>
              <a:ext uri="{FF2B5EF4-FFF2-40B4-BE49-F238E27FC236}">
                <a16:creationId xmlns:a16="http://schemas.microsoft.com/office/drawing/2014/main" id="{1FABF1C2-C121-AF20-84CB-FD76C744472C}"/>
              </a:ext>
            </a:extLst>
          </p:cNvPr>
          <p:cNvSpPr>
            <a:spLocks noGrp="1"/>
          </p:cNvSpPr>
          <p:nvPr>
            <p:ph idx="4294967295"/>
          </p:nvPr>
        </p:nvSpPr>
        <p:spPr>
          <a:xfrm>
            <a:off x="838200" y="1225685"/>
            <a:ext cx="10515600" cy="4951278"/>
          </a:xfrm>
        </p:spPr>
        <p:txBody>
          <a:bodyPr/>
          <a:lstStyle/>
          <a:p>
            <a:r>
              <a:rPr lang="en-US" sz="2400" dirty="0"/>
              <a:t>Occurs when the value of an investment changes due to market fluctuations</a:t>
            </a:r>
          </a:p>
          <a:p>
            <a:r>
              <a:rPr lang="en-US" sz="2400" dirty="0"/>
              <a:t>Not realized unless investment is sold or disposed of</a:t>
            </a:r>
          </a:p>
          <a:p>
            <a:r>
              <a:rPr lang="en-US" sz="2400" dirty="0"/>
              <a:t>Do not affect net income </a:t>
            </a:r>
          </a:p>
          <a:p>
            <a:r>
              <a:rPr lang="en-US" sz="2400" dirty="0"/>
              <a:t>Separately show within the Fund Balance section of the Balance Sheet (preferred practice)</a:t>
            </a:r>
          </a:p>
          <a:p>
            <a:pPr marL="233363" indent="0">
              <a:buNone/>
            </a:pPr>
            <a:endParaRPr lang="en-US" sz="2000" u="sng" dirty="0"/>
          </a:p>
          <a:p>
            <a:pPr marL="233363" indent="0">
              <a:buNone/>
            </a:pPr>
            <a:r>
              <a:rPr lang="en-US" sz="2000" u="sng" dirty="0"/>
              <a:t>Fund Balance Section</a:t>
            </a:r>
            <a:r>
              <a:rPr lang="en-US" sz="2000" dirty="0"/>
              <a:t>:</a:t>
            </a:r>
          </a:p>
          <a:p>
            <a:pPr marL="0" indent="0">
              <a:buNone/>
            </a:pPr>
            <a:r>
              <a:rPr lang="en-US" sz="2000" dirty="0"/>
              <a:t>	3219 – Endowment Fund</a:t>
            </a:r>
          </a:p>
          <a:p>
            <a:pPr marL="0" indent="0">
              <a:buNone/>
            </a:pPr>
            <a:r>
              <a:rPr lang="en-US" sz="2000" dirty="0"/>
              <a:t>	3256 – Gain or Loss on Investments</a:t>
            </a:r>
            <a:endParaRPr lang="en-US" sz="2400" dirty="0"/>
          </a:p>
        </p:txBody>
      </p:sp>
      <p:sp>
        <p:nvSpPr>
          <p:cNvPr id="2" name="Slide Number Placeholder 1">
            <a:extLst>
              <a:ext uri="{FF2B5EF4-FFF2-40B4-BE49-F238E27FC236}">
                <a16:creationId xmlns:a16="http://schemas.microsoft.com/office/drawing/2014/main" id="{3D4DCED0-659E-237E-236A-A35D695D4F9E}"/>
              </a:ext>
            </a:extLst>
          </p:cNvPr>
          <p:cNvSpPr>
            <a:spLocks noGrp="1"/>
          </p:cNvSpPr>
          <p:nvPr>
            <p:ph type="sldNum" sz="quarter" idx="12"/>
          </p:nvPr>
        </p:nvSpPr>
        <p:spPr/>
        <p:txBody>
          <a:bodyPr/>
          <a:lstStyle/>
          <a:p>
            <a:fld id="{605F862F-FF62-41F4-BE5E-97BDC6750EBD}" type="slidenum">
              <a:rPr lang="en-US" smtClean="0"/>
              <a:t>43</a:t>
            </a:fld>
            <a:endParaRPr lang="en-US" dirty="0"/>
          </a:p>
        </p:txBody>
      </p:sp>
    </p:spTree>
    <p:extLst>
      <p:ext uri="{BB962C8B-B14F-4D97-AF65-F5344CB8AC3E}">
        <p14:creationId xmlns:p14="http://schemas.microsoft.com/office/powerpoint/2010/main" val="297924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5C4E-D731-1B3A-F87F-E859CD9CDA9E}"/>
              </a:ext>
            </a:extLst>
          </p:cNvPr>
          <p:cNvSpPr>
            <a:spLocks noGrp="1"/>
          </p:cNvSpPr>
          <p:nvPr>
            <p:ph type="title"/>
          </p:nvPr>
        </p:nvSpPr>
        <p:spPr>
          <a:xfrm>
            <a:off x="838200" y="365126"/>
            <a:ext cx="10515600" cy="743828"/>
          </a:xfrm>
        </p:spPr>
        <p:txBody>
          <a:bodyPr>
            <a:normAutofit/>
          </a:bodyPr>
          <a:lstStyle/>
          <a:p>
            <a:r>
              <a:rPr lang="en-US" dirty="0"/>
              <a:t>Endowments</a:t>
            </a:r>
          </a:p>
        </p:txBody>
      </p:sp>
      <p:pic>
        <p:nvPicPr>
          <p:cNvPr id="5" name="Content Placeholder 4">
            <a:extLst>
              <a:ext uri="{FF2B5EF4-FFF2-40B4-BE49-F238E27FC236}">
                <a16:creationId xmlns:a16="http://schemas.microsoft.com/office/drawing/2014/main" id="{02EE20C7-AD3B-7C01-82FA-539393F093B7}"/>
              </a:ext>
            </a:extLst>
          </p:cNvPr>
          <p:cNvPicPr>
            <a:picLocks noGrp="1" noChangeAspect="1"/>
          </p:cNvPicPr>
          <p:nvPr>
            <p:ph idx="4294967295"/>
          </p:nvPr>
        </p:nvPicPr>
        <p:blipFill>
          <a:blip r:embed="rId3"/>
          <a:stretch>
            <a:fillRect/>
          </a:stretch>
        </p:blipFill>
        <p:spPr>
          <a:xfrm>
            <a:off x="838200" y="1273507"/>
            <a:ext cx="4941770" cy="5112737"/>
          </a:xfrm>
        </p:spPr>
      </p:pic>
      <p:graphicFrame>
        <p:nvGraphicFramePr>
          <p:cNvPr id="8" name="Table 7">
            <a:extLst>
              <a:ext uri="{FF2B5EF4-FFF2-40B4-BE49-F238E27FC236}">
                <a16:creationId xmlns:a16="http://schemas.microsoft.com/office/drawing/2014/main" id="{A3B10BF8-9FC1-A818-281C-2FD7167F0F03}"/>
              </a:ext>
            </a:extLst>
          </p:cNvPr>
          <p:cNvGraphicFramePr>
            <a:graphicFrameLocks noGrp="1"/>
          </p:cNvGraphicFramePr>
          <p:nvPr>
            <p:extLst>
              <p:ext uri="{D42A27DB-BD31-4B8C-83A1-F6EECF244321}">
                <p14:modId xmlns:p14="http://schemas.microsoft.com/office/powerpoint/2010/main" val="1899891262"/>
              </p:ext>
            </p:extLst>
          </p:nvPr>
        </p:nvGraphicFramePr>
        <p:xfrm>
          <a:off x="6084304" y="2438584"/>
          <a:ext cx="2957630" cy="1015677"/>
        </p:xfrm>
        <a:graphic>
          <a:graphicData uri="http://schemas.openxmlformats.org/drawingml/2006/table">
            <a:tbl>
              <a:tblPr firstRow="1" bandRow="1">
                <a:tableStyleId>{2D5ABB26-0587-4C30-8999-92F81FD0307C}</a:tableStyleId>
              </a:tblPr>
              <a:tblGrid>
                <a:gridCol w="2957630">
                  <a:extLst>
                    <a:ext uri="{9D8B030D-6E8A-4147-A177-3AD203B41FA5}">
                      <a16:colId xmlns:a16="http://schemas.microsoft.com/office/drawing/2014/main" val="492124678"/>
                    </a:ext>
                  </a:extLst>
                </a:gridCol>
              </a:tblGrid>
              <a:tr h="1015677">
                <a:tc>
                  <a:txBody>
                    <a:bodyPr/>
                    <a:lstStyle/>
                    <a:p>
                      <a:pPr algn="ctr"/>
                      <a:r>
                        <a:rPr lang="en-US" sz="1600" b="0" u="sng" dirty="0"/>
                        <a:t>DEBITS</a:t>
                      </a:r>
                    </a:p>
                    <a:p>
                      <a:pPr algn="ctr"/>
                      <a:endParaRPr lang="en-US" sz="1600" b="0" dirty="0"/>
                    </a:p>
                    <a:p>
                      <a:pPr algn="l"/>
                      <a:r>
                        <a:rPr lang="en-US" sz="1400" b="0" dirty="0"/>
                        <a:t>1410 – Endowment Fund Assets </a:t>
                      </a:r>
                    </a:p>
                    <a:p>
                      <a:pPr algn="l"/>
                      <a:r>
                        <a:rPr lang="en-US" sz="1400" b="0" dirty="0"/>
                        <a:t>$ 5,090.68</a:t>
                      </a:r>
                    </a:p>
                  </a:txBody>
                  <a:tcPr/>
                </a:tc>
                <a:extLst>
                  <a:ext uri="{0D108BD9-81ED-4DB2-BD59-A6C34878D82A}">
                    <a16:rowId xmlns:a16="http://schemas.microsoft.com/office/drawing/2014/main" val="2339928713"/>
                  </a:ext>
                </a:extLst>
              </a:tr>
            </a:tbl>
          </a:graphicData>
        </a:graphic>
      </p:graphicFrame>
      <p:sp>
        <p:nvSpPr>
          <p:cNvPr id="9" name="TextBox 8">
            <a:extLst>
              <a:ext uri="{FF2B5EF4-FFF2-40B4-BE49-F238E27FC236}">
                <a16:creationId xmlns:a16="http://schemas.microsoft.com/office/drawing/2014/main" id="{4E8378E2-74AF-B5FA-712C-45323350A777}"/>
              </a:ext>
            </a:extLst>
          </p:cNvPr>
          <p:cNvSpPr txBox="1"/>
          <p:nvPr/>
        </p:nvSpPr>
        <p:spPr>
          <a:xfrm>
            <a:off x="7271621" y="1743280"/>
            <a:ext cx="2406635" cy="369332"/>
          </a:xfrm>
          <a:prstGeom prst="rect">
            <a:avLst/>
          </a:prstGeom>
          <a:noFill/>
        </p:spPr>
        <p:txBody>
          <a:bodyPr wrap="square" rtlCol="0">
            <a:spAutoFit/>
          </a:bodyPr>
          <a:lstStyle/>
          <a:p>
            <a:pPr algn="ctr"/>
            <a:r>
              <a:rPr lang="en-US" b="1" u="sng" dirty="0"/>
              <a:t>JOURNAL ENTRY</a:t>
            </a:r>
          </a:p>
        </p:txBody>
      </p:sp>
      <p:sp>
        <p:nvSpPr>
          <p:cNvPr id="10" name="TextBox 9">
            <a:extLst>
              <a:ext uri="{FF2B5EF4-FFF2-40B4-BE49-F238E27FC236}">
                <a16:creationId xmlns:a16="http://schemas.microsoft.com/office/drawing/2014/main" id="{43347AD3-2981-C6D0-F9A5-C2361380C800}"/>
              </a:ext>
            </a:extLst>
          </p:cNvPr>
          <p:cNvSpPr txBox="1"/>
          <p:nvPr/>
        </p:nvSpPr>
        <p:spPr>
          <a:xfrm>
            <a:off x="6112751" y="5188172"/>
            <a:ext cx="5510179" cy="1231106"/>
          </a:xfrm>
          <a:prstGeom prst="rect">
            <a:avLst/>
          </a:prstGeom>
          <a:noFill/>
        </p:spPr>
        <p:txBody>
          <a:bodyPr wrap="square" rtlCol="0">
            <a:spAutoFit/>
          </a:bodyPr>
          <a:lstStyle/>
          <a:p>
            <a:pPr algn="ctr"/>
            <a:r>
              <a:rPr lang="en-US" b="1" u="sng" dirty="0"/>
              <a:t>BALANCE SHEET</a:t>
            </a:r>
            <a:endParaRPr lang="en-US" u="sng" dirty="0"/>
          </a:p>
          <a:p>
            <a:endParaRPr lang="en-US" sz="1400" b="1" dirty="0"/>
          </a:p>
          <a:p>
            <a:r>
              <a:rPr lang="en-US" sz="1400" dirty="0"/>
              <a:t>             Asset:   1410 – Endowment Fund Assets       $ 746,327.91</a:t>
            </a:r>
          </a:p>
          <a:p>
            <a:r>
              <a:rPr lang="en-US" sz="1400" dirty="0"/>
              <a:t>Fund Balance:   3219 – Endowment fund                   $ 634,594.58</a:t>
            </a:r>
          </a:p>
          <a:p>
            <a:r>
              <a:rPr lang="en-US" sz="1400" dirty="0"/>
              <a:t>                          3266 – Gain or Loss on Investment   $ 111,733.33</a:t>
            </a:r>
          </a:p>
        </p:txBody>
      </p:sp>
      <p:sp>
        <p:nvSpPr>
          <p:cNvPr id="11" name="TextBox 10">
            <a:extLst>
              <a:ext uri="{FF2B5EF4-FFF2-40B4-BE49-F238E27FC236}">
                <a16:creationId xmlns:a16="http://schemas.microsoft.com/office/drawing/2014/main" id="{D8DE7DA4-9E7B-5869-B43B-6F9BB2055E79}"/>
              </a:ext>
            </a:extLst>
          </p:cNvPr>
          <p:cNvSpPr txBox="1"/>
          <p:nvPr/>
        </p:nvSpPr>
        <p:spPr>
          <a:xfrm>
            <a:off x="9111574" y="2438584"/>
            <a:ext cx="2511356" cy="1877437"/>
          </a:xfrm>
          <a:prstGeom prst="rect">
            <a:avLst/>
          </a:prstGeom>
          <a:noFill/>
        </p:spPr>
        <p:txBody>
          <a:bodyPr wrap="square" rtlCol="0">
            <a:spAutoFit/>
          </a:bodyPr>
          <a:lstStyle/>
          <a:p>
            <a:pPr algn="ctr"/>
            <a:r>
              <a:rPr lang="en-US" sz="1400" b="0" u="sng" dirty="0"/>
              <a:t>CREDITS</a:t>
            </a:r>
          </a:p>
          <a:p>
            <a:pPr algn="ctr"/>
            <a:endParaRPr lang="en-US" sz="1400" b="0" u="sng" dirty="0"/>
          </a:p>
          <a:p>
            <a:pPr algn="l"/>
            <a:r>
              <a:rPr lang="en-US" sz="1400" b="0" u="none" dirty="0"/>
              <a:t>3219 – Endowment Fund $10,000</a:t>
            </a:r>
          </a:p>
          <a:p>
            <a:pPr algn="l"/>
            <a:endParaRPr lang="en-US" sz="1400" b="0" u="none" dirty="0"/>
          </a:p>
          <a:p>
            <a:pPr algn="l"/>
            <a:r>
              <a:rPr lang="en-US" sz="1400" b="0" u="none" dirty="0"/>
              <a:t>4512 – Reinvested Endowment Fund Earnings $2,700.23</a:t>
            </a:r>
          </a:p>
          <a:p>
            <a:endParaRPr lang="en-US" dirty="0"/>
          </a:p>
        </p:txBody>
      </p:sp>
      <p:sp>
        <p:nvSpPr>
          <p:cNvPr id="12" name="TextBox 11">
            <a:extLst>
              <a:ext uri="{FF2B5EF4-FFF2-40B4-BE49-F238E27FC236}">
                <a16:creationId xmlns:a16="http://schemas.microsoft.com/office/drawing/2014/main" id="{37642286-FADD-D65C-E8F8-7F47103CA56C}"/>
              </a:ext>
            </a:extLst>
          </p:cNvPr>
          <p:cNvSpPr txBox="1"/>
          <p:nvPr/>
        </p:nvSpPr>
        <p:spPr>
          <a:xfrm>
            <a:off x="6412032" y="3532072"/>
            <a:ext cx="2629902" cy="830997"/>
          </a:xfrm>
          <a:prstGeom prst="rect">
            <a:avLst/>
          </a:prstGeom>
          <a:noFill/>
        </p:spPr>
        <p:txBody>
          <a:bodyPr wrap="square" rtlCol="0">
            <a:spAutoFit/>
          </a:bodyPr>
          <a:lstStyle/>
          <a:p>
            <a:pPr marL="0" indent="0" algn="l">
              <a:buFont typeface="Arial" panose="020B0604020202020204" pitchFamily="34" charset="0"/>
              <a:buNone/>
            </a:pPr>
            <a:r>
              <a:rPr lang="en-US" sz="1200" b="0" i="1" dirty="0"/>
              <a:t>Contributions             $ 10,000.00</a:t>
            </a:r>
          </a:p>
          <a:p>
            <a:pPr marL="0" indent="0" algn="l">
              <a:buFont typeface="Arial" panose="020B0604020202020204" pitchFamily="34" charset="0"/>
              <a:buNone/>
            </a:pPr>
            <a:r>
              <a:rPr lang="en-US" sz="1200" b="0" i="1" dirty="0"/>
              <a:t>Interest/Dividends          2,700.23</a:t>
            </a:r>
          </a:p>
          <a:p>
            <a:pPr marL="0" indent="0" algn="l">
              <a:buFont typeface="Arial" panose="020B0604020202020204" pitchFamily="34" charset="0"/>
              <a:buNone/>
            </a:pPr>
            <a:r>
              <a:rPr lang="en-US" sz="1200" b="0" i="1" dirty="0"/>
              <a:t>Market Depreciation    </a:t>
            </a:r>
            <a:r>
              <a:rPr lang="en-US" sz="1200" b="0" i="1" u="sng" dirty="0"/>
              <a:t>( 7,609.55)</a:t>
            </a:r>
          </a:p>
          <a:p>
            <a:pPr marL="0" indent="0" algn="l">
              <a:buFont typeface="Arial" panose="020B0604020202020204" pitchFamily="34" charset="0"/>
              <a:buNone/>
            </a:pPr>
            <a:r>
              <a:rPr lang="en-US" sz="1200" b="0" i="1" u="none" dirty="0"/>
              <a:t>                                   </a:t>
            </a:r>
            <a:r>
              <a:rPr lang="en-US" sz="1200" b="0" i="1" u="dbl" baseline="0" dirty="0"/>
              <a:t>$  5,090.68</a:t>
            </a:r>
          </a:p>
        </p:txBody>
      </p:sp>
      <p:sp>
        <p:nvSpPr>
          <p:cNvPr id="13" name="TextBox 12">
            <a:extLst>
              <a:ext uri="{FF2B5EF4-FFF2-40B4-BE49-F238E27FC236}">
                <a16:creationId xmlns:a16="http://schemas.microsoft.com/office/drawing/2014/main" id="{B3C63497-BD2F-165D-34A7-4D7A991C8F58}"/>
              </a:ext>
            </a:extLst>
          </p:cNvPr>
          <p:cNvSpPr txBox="1"/>
          <p:nvPr/>
        </p:nvSpPr>
        <p:spPr>
          <a:xfrm>
            <a:off x="6096000" y="4475538"/>
            <a:ext cx="3015574" cy="523220"/>
          </a:xfrm>
          <a:prstGeom prst="rect">
            <a:avLst/>
          </a:prstGeom>
          <a:noFill/>
        </p:spPr>
        <p:txBody>
          <a:bodyPr wrap="square" rtlCol="0">
            <a:spAutoFit/>
          </a:bodyPr>
          <a:lstStyle/>
          <a:p>
            <a:pPr algn="l"/>
            <a:r>
              <a:rPr lang="en-US" sz="1400" b="0" dirty="0"/>
              <a:t>3266 – Gain or Loss on Investment $7,609.55</a:t>
            </a:r>
            <a:endParaRPr lang="en-US" sz="1400" b="1" u="none" dirty="0"/>
          </a:p>
        </p:txBody>
      </p:sp>
      <p:sp>
        <p:nvSpPr>
          <p:cNvPr id="3" name="Slide Number Placeholder 2">
            <a:extLst>
              <a:ext uri="{FF2B5EF4-FFF2-40B4-BE49-F238E27FC236}">
                <a16:creationId xmlns:a16="http://schemas.microsoft.com/office/drawing/2014/main" id="{BD4E2B28-C2F1-72A4-8C6E-33E4CC229B1B}"/>
              </a:ext>
            </a:extLst>
          </p:cNvPr>
          <p:cNvSpPr>
            <a:spLocks noGrp="1"/>
          </p:cNvSpPr>
          <p:nvPr>
            <p:ph type="sldNum" sz="quarter" idx="12"/>
          </p:nvPr>
        </p:nvSpPr>
        <p:spPr/>
        <p:txBody>
          <a:bodyPr/>
          <a:lstStyle/>
          <a:p>
            <a:fld id="{605F862F-FF62-41F4-BE5E-97BDC6750EBD}" type="slidenum">
              <a:rPr lang="en-US" smtClean="0"/>
              <a:t>44</a:t>
            </a:fld>
            <a:endParaRPr lang="en-US" dirty="0"/>
          </a:p>
        </p:txBody>
      </p:sp>
    </p:spTree>
    <p:extLst>
      <p:ext uri="{BB962C8B-B14F-4D97-AF65-F5344CB8AC3E}">
        <p14:creationId xmlns:p14="http://schemas.microsoft.com/office/powerpoint/2010/main" val="169451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E425-0183-DD8C-C6D1-F5A79BAB3E31}"/>
              </a:ext>
            </a:extLst>
          </p:cNvPr>
          <p:cNvSpPr>
            <a:spLocks noGrp="1"/>
          </p:cNvSpPr>
          <p:nvPr>
            <p:ph type="title"/>
          </p:nvPr>
        </p:nvSpPr>
        <p:spPr>
          <a:xfrm>
            <a:off x="838200" y="365125"/>
            <a:ext cx="10515600" cy="656279"/>
          </a:xfrm>
        </p:spPr>
        <p:txBody>
          <a:bodyPr>
            <a:normAutofit/>
          </a:bodyPr>
          <a:lstStyle/>
          <a:p>
            <a:r>
              <a:rPr lang="en-US" dirty="0"/>
              <a:t>Unclaimed Property</a:t>
            </a:r>
          </a:p>
        </p:txBody>
      </p:sp>
      <p:sp>
        <p:nvSpPr>
          <p:cNvPr id="3" name="Content Placeholder 2">
            <a:extLst>
              <a:ext uri="{FF2B5EF4-FFF2-40B4-BE49-F238E27FC236}">
                <a16:creationId xmlns:a16="http://schemas.microsoft.com/office/drawing/2014/main" id="{761261EE-9493-0A17-135A-7BD8EC8E1D41}"/>
              </a:ext>
            </a:extLst>
          </p:cNvPr>
          <p:cNvSpPr>
            <a:spLocks noGrp="1"/>
          </p:cNvSpPr>
          <p:nvPr>
            <p:ph idx="4294967295"/>
          </p:nvPr>
        </p:nvSpPr>
        <p:spPr>
          <a:xfrm>
            <a:off x="838200" y="1225685"/>
            <a:ext cx="8897471" cy="4951278"/>
          </a:xfrm>
        </p:spPr>
        <p:txBody>
          <a:bodyPr>
            <a:normAutofit fontScale="55000" lnSpcReduction="20000"/>
          </a:bodyPr>
          <a:lstStyle/>
          <a:p>
            <a:pPr marL="0" indent="0">
              <a:buNone/>
            </a:pPr>
            <a:r>
              <a:rPr lang="en-US" u="sng" dirty="0"/>
              <a:t>Example</a:t>
            </a:r>
            <a:r>
              <a:rPr lang="en-US" dirty="0"/>
              <a:t>: </a:t>
            </a:r>
          </a:p>
          <a:p>
            <a:pPr marL="0" indent="0">
              <a:buNone/>
            </a:pPr>
            <a:r>
              <a:rPr lang="en-US" dirty="0"/>
              <a:t>Check # 1413 remains uncashed for over a year. You decide to send this to Unclaimed Property after several unsuccessful attempts to contact the payee.</a:t>
            </a:r>
          </a:p>
          <a:p>
            <a:pPr marL="0" indent="0">
              <a:buNone/>
            </a:pPr>
            <a:endParaRPr lang="en-US" dirty="0"/>
          </a:p>
          <a:p>
            <a:pPr marL="514350" indent="-514350">
              <a:buFont typeface="+mj-lt"/>
              <a:buAutoNum type="arabicPeriod"/>
            </a:pPr>
            <a:r>
              <a:rPr lang="en-US" dirty="0"/>
              <a:t>Report this in Section II of the Parish Annual Report due August 15</a:t>
            </a:r>
          </a:p>
          <a:p>
            <a:pPr marL="514350" indent="-514350">
              <a:buFont typeface="+mj-lt"/>
              <a:buAutoNum type="arabicPeriod"/>
            </a:pPr>
            <a:endParaRPr lang="en-US" dirty="0"/>
          </a:p>
          <a:p>
            <a:pPr marL="514350" indent="-514350">
              <a:buFont typeface="+mj-lt"/>
              <a:buAutoNum type="arabicPeriod"/>
            </a:pPr>
            <a:r>
              <a:rPr lang="en-US" dirty="0"/>
              <a:t>Void the check dated in the current FY</a:t>
            </a:r>
          </a:p>
          <a:p>
            <a:pPr marL="457200" lvl="1" indent="0">
              <a:buNone/>
            </a:pPr>
            <a:endParaRPr lang="en-US" dirty="0"/>
          </a:p>
          <a:p>
            <a:pPr marL="457200" lvl="1" indent="0">
              <a:buNone/>
            </a:pPr>
            <a:r>
              <a:rPr lang="en-US" dirty="0"/>
              <a:t>	Debit 1115 – Checking</a:t>
            </a:r>
          </a:p>
          <a:p>
            <a:pPr marL="457200" lvl="1" indent="0">
              <a:buNone/>
            </a:pPr>
            <a:r>
              <a:rPr lang="en-US" dirty="0"/>
              <a:t>	    Credit 2101 – Accounts Payable</a:t>
            </a:r>
          </a:p>
          <a:p>
            <a:pPr marL="457200" lvl="1" indent="0">
              <a:buNone/>
            </a:pPr>
            <a:endParaRPr lang="en-US" dirty="0"/>
          </a:p>
          <a:p>
            <a:pPr marL="514350" indent="-514350">
              <a:buFont typeface="+mj-lt"/>
              <a:buAutoNum type="arabicPeriod"/>
            </a:pPr>
            <a:r>
              <a:rPr lang="en-US" dirty="0"/>
              <a:t>Record liability to the State</a:t>
            </a:r>
          </a:p>
          <a:p>
            <a:pPr marL="457200" lvl="1" indent="0">
              <a:buNone/>
            </a:pPr>
            <a:endParaRPr lang="en-US" dirty="0"/>
          </a:p>
          <a:p>
            <a:pPr marL="457200" lvl="1" indent="0">
              <a:buNone/>
            </a:pPr>
            <a:r>
              <a:rPr lang="en-US" dirty="0"/>
              <a:t>	Debit 2101 - Accounts Payable</a:t>
            </a:r>
          </a:p>
          <a:p>
            <a:pPr marL="457200" lvl="1" indent="0">
              <a:buNone/>
            </a:pPr>
            <a:r>
              <a:rPr lang="en-US" dirty="0"/>
              <a:t>	    Credit 2460 - Unclaimed Property Liability (or Other Liabilities)</a:t>
            </a:r>
          </a:p>
          <a:p>
            <a:pPr marL="457200" lvl="1" indent="0">
              <a:buNone/>
            </a:pPr>
            <a:endParaRPr lang="en-US" dirty="0"/>
          </a:p>
          <a:p>
            <a:pPr marL="514350" indent="-514350">
              <a:buFont typeface="+mj-lt"/>
              <a:buAutoNum type="arabicPeriod"/>
            </a:pPr>
            <a:r>
              <a:rPr lang="en-US" dirty="0"/>
              <a:t>Send funds to PFS for remittance to Unclaimed Property</a:t>
            </a:r>
          </a:p>
          <a:p>
            <a:pPr marL="457200" lvl="1" indent="0">
              <a:buNone/>
            </a:pPr>
            <a:r>
              <a:rPr lang="en-US" dirty="0"/>
              <a:t>	</a:t>
            </a:r>
          </a:p>
          <a:p>
            <a:pPr marL="457200" lvl="1" indent="0">
              <a:buNone/>
            </a:pPr>
            <a:r>
              <a:rPr lang="en-US" dirty="0"/>
              <a:t>	Debit 2460 - Unclaimed Property Liability (or Other Liabilities)</a:t>
            </a:r>
          </a:p>
          <a:p>
            <a:pPr marL="457200" lvl="1" indent="0">
              <a:buNone/>
            </a:pPr>
            <a:r>
              <a:rPr lang="en-US" dirty="0"/>
              <a:t>	    Credit 1115 - Checking</a:t>
            </a:r>
          </a:p>
        </p:txBody>
      </p:sp>
      <p:sp>
        <p:nvSpPr>
          <p:cNvPr id="4" name="Slide Number Placeholder 3">
            <a:extLst>
              <a:ext uri="{FF2B5EF4-FFF2-40B4-BE49-F238E27FC236}">
                <a16:creationId xmlns:a16="http://schemas.microsoft.com/office/drawing/2014/main" id="{0EC8A384-7960-EB8F-A002-A47539382547}"/>
              </a:ext>
            </a:extLst>
          </p:cNvPr>
          <p:cNvSpPr>
            <a:spLocks noGrp="1"/>
          </p:cNvSpPr>
          <p:nvPr>
            <p:ph type="sldNum" sz="quarter" idx="12"/>
          </p:nvPr>
        </p:nvSpPr>
        <p:spPr/>
        <p:txBody>
          <a:bodyPr/>
          <a:lstStyle/>
          <a:p>
            <a:fld id="{605F862F-FF62-41F4-BE5E-97BDC6750EBD}" type="slidenum">
              <a:rPr lang="en-US" smtClean="0"/>
              <a:t>45</a:t>
            </a:fld>
            <a:endParaRPr lang="en-US" dirty="0"/>
          </a:p>
        </p:txBody>
      </p:sp>
    </p:spTree>
    <p:extLst>
      <p:ext uri="{BB962C8B-B14F-4D97-AF65-F5344CB8AC3E}">
        <p14:creationId xmlns:p14="http://schemas.microsoft.com/office/powerpoint/2010/main" val="35944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3393-5FA5-EE82-D439-EF5460C336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286846-EC73-4C02-363B-E60D203AEB1D}"/>
              </a:ext>
            </a:extLst>
          </p:cNvPr>
          <p:cNvSpPr>
            <a:spLocks noGrp="1"/>
          </p:cNvSpPr>
          <p:nvPr>
            <p:ph type="title"/>
          </p:nvPr>
        </p:nvSpPr>
        <p:spPr>
          <a:xfrm>
            <a:off x="838200" y="447473"/>
            <a:ext cx="10515600" cy="621354"/>
          </a:xfrm>
        </p:spPr>
        <p:txBody>
          <a:bodyPr>
            <a:normAutofit fontScale="90000"/>
          </a:bodyPr>
          <a:lstStyle/>
          <a:p>
            <a:br>
              <a:rPr lang="en-US" dirty="0"/>
            </a:br>
            <a:r>
              <a:rPr lang="en-US" sz="3300" dirty="0"/>
              <a:t>Payroll</a:t>
            </a:r>
            <a:br>
              <a:rPr lang="en-US" dirty="0"/>
            </a:br>
            <a:endParaRPr lang="en-US" dirty="0"/>
          </a:p>
        </p:txBody>
      </p:sp>
      <p:sp>
        <p:nvSpPr>
          <p:cNvPr id="3" name="Content Placeholder 2">
            <a:extLst>
              <a:ext uri="{FF2B5EF4-FFF2-40B4-BE49-F238E27FC236}">
                <a16:creationId xmlns:a16="http://schemas.microsoft.com/office/drawing/2014/main" id="{03EF7B8C-6876-CC62-3168-56AAF05CEF61}"/>
              </a:ext>
            </a:extLst>
          </p:cNvPr>
          <p:cNvSpPr>
            <a:spLocks noGrp="1"/>
          </p:cNvSpPr>
          <p:nvPr>
            <p:ph idx="4294967295"/>
          </p:nvPr>
        </p:nvSpPr>
        <p:spPr>
          <a:xfrm>
            <a:off x="838200" y="1236016"/>
            <a:ext cx="8704634" cy="4748213"/>
          </a:xfrm>
        </p:spPr>
        <p:txBody>
          <a:bodyPr>
            <a:normAutofit fontScale="70000" lnSpcReduction="20000"/>
          </a:bodyPr>
          <a:lstStyle/>
          <a:p>
            <a:r>
              <a:rPr lang="en-US" sz="2400" dirty="0"/>
              <a:t>Use the Payroll Distributed Summary and Detailed Report </a:t>
            </a:r>
          </a:p>
          <a:p>
            <a:r>
              <a:rPr lang="en-US" sz="2400" dirty="0"/>
              <a:t>Employer expenses include:</a:t>
            </a:r>
          </a:p>
          <a:p>
            <a:pPr lvl="1">
              <a:buFontTx/>
              <a:buChar char="-"/>
            </a:pPr>
            <a:r>
              <a:rPr lang="en-US" sz="2000" dirty="0"/>
              <a:t>gross pay</a:t>
            </a:r>
          </a:p>
          <a:p>
            <a:pPr lvl="1">
              <a:buFontTx/>
              <a:buChar char="-"/>
            </a:pPr>
            <a:r>
              <a:rPr lang="en-US" sz="2000" dirty="0"/>
              <a:t>employer taxes</a:t>
            </a:r>
          </a:p>
          <a:p>
            <a:pPr lvl="1">
              <a:buFontTx/>
              <a:buChar char="-"/>
            </a:pPr>
            <a:r>
              <a:rPr lang="en-US" sz="2000" dirty="0"/>
              <a:t>employer-paid benefits</a:t>
            </a:r>
          </a:p>
          <a:p>
            <a:r>
              <a:rPr lang="en-US" sz="2400" dirty="0"/>
              <a:t>Payroll sweep includes:</a:t>
            </a:r>
          </a:p>
          <a:p>
            <a:pPr lvl="1">
              <a:buFontTx/>
              <a:buChar char="-"/>
            </a:pPr>
            <a:r>
              <a:rPr lang="en-US" sz="2000" dirty="0"/>
              <a:t>net pay</a:t>
            </a:r>
          </a:p>
          <a:p>
            <a:pPr lvl="1">
              <a:buFontTx/>
              <a:buChar char="-"/>
            </a:pPr>
            <a:r>
              <a:rPr lang="en-US" sz="2000" dirty="0"/>
              <a:t>employee and employer taxes</a:t>
            </a:r>
          </a:p>
          <a:p>
            <a:pPr lvl="1">
              <a:buFontTx/>
              <a:buChar char="-"/>
            </a:pPr>
            <a:r>
              <a:rPr lang="en-US" sz="2000" dirty="0"/>
              <a:t>403b</a:t>
            </a:r>
          </a:p>
          <a:p>
            <a:pPr lvl="1">
              <a:buFontTx/>
              <a:buChar char="-"/>
            </a:pPr>
            <a:r>
              <a:rPr lang="en-US" sz="2000" dirty="0"/>
              <a:t>FSA and HSA</a:t>
            </a:r>
          </a:p>
          <a:p>
            <a:pPr lvl="1">
              <a:buFontTx/>
              <a:buChar char="-"/>
            </a:pPr>
            <a:r>
              <a:rPr lang="en-US" sz="2000" dirty="0"/>
              <a:t>long-term care</a:t>
            </a:r>
          </a:p>
          <a:p>
            <a:r>
              <a:rPr lang="en-US" sz="2400" dirty="0"/>
              <a:t>Benefits sweep – memo deductions, except:</a:t>
            </a:r>
          </a:p>
          <a:p>
            <a:pPr lvl="1">
              <a:buFontTx/>
              <a:buChar char="-"/>
            </a:pPr>
            <a:r>
              <a:rPr lang="en-US" sz="2000" dirty="0"/>
              <a:t>blue collar and white collar</a:t>
            </a:r>
          </a:p>
          <a:p>
            <a:pPr lvl="1">
              <a:buFontTx/>
              <a:buChar char="-"/>
            </a:pPr>
            <a:r>
              <a:rPr lang="en-US" sz="2000" dirty="0"/>
              <a:t>p</a:t>
            </a:r>
            <a:r>
              <a:rPr lang="en-US" sz="2000"/>
              <a:t>riest </a:t>
            </a:r>
            <a:r>
              <a:rPr lang="en-US" sz="2000" dirty="0"/>
              <a:t>benefits (medical, dental, vision, group life)</a:t>
            </a:r>
          </a:p>
          <a:p>
            <a:pPr lvl="1">
              <a:buFontTx/>
              <a:buChar char="-"/>
            </a:pPr>
            <a:r>
              <a:rPr lang="en-US" sz="2000" dirty="0"/>
              <a:t>HSA IPBS subsidy</a:t>
            </a:r>
          </a:p>
          <a:p>
            <a:pPr marL="690563" lvl="1" indent="0">
              <a:buNone/>
            </a:pPr>
            <a:r>
              <a:rPr lang="en-US" sz="2000" dirty="0"/>
              <a:t>The above is not an inclusive list.</a:t>
            </a:r>
            <a:endParaRPr lang="en-US" sz="1600" dirty="0"/>
          </a:p>
          <a:p>
            <a:pPr marL="0" indent="0">
              <a:buNone/>
            </a:pPr>
            <a:r>
              <a:rPr lang="en-US" sz="2400" dirty="0"/>
              <a:t>	</a:t>
            </a:r>
          </a:p>
          <a:p>
            <a:pPr marL="0" indent="0" algn="ctr">
              <a:buNone/>
            </a:pPr>
            <a:r>
              <a:rPr lang="en-US" sz="2400" dirty="0"/>
              <a:t>Sample payroll JE is in Section D, Appendix D-2 of the Parish Accounting Manual</a:t>
            </a:r>
          </a:p>
          <a:p>
            <a:pPr marL="0" indent="0" algn="ctr">
              <a:buNone/>
            </a:pPr>
            <a:r>
              <a:rPr lang="en-US" sz="2400" dirty="0">
                <a:hlinkClick r:id="rId3"/>
              </a:rPr>
              <a:t>https://archseattle.org/parish-financial-services</a:t>
            </a:r>
            <a:r>
              <a:rPr lang="en-US" sz="2400" dirty="0"/>
              <a:t>	</a:t>
            </a:r>
          </a:p>
          <a:p>
            <a:pPr marL="0" indent="0">
              <a:buNone/>
            </a:pPr>
            <a:endParaRPr lang="en-US" sz="2400" dirty="0"/>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22442CC-F98E-16FB-C876-2E1DB6700A12}"/>
              </a:ext>
            </a:extLst>
          </p:cNvPr>
          <p:cNvSpPr>
            <a:spLocks noGrp="1"/>
          </p:cNvSpPr>
          <p:nvPr>
            <p:ph type="sldNum" sz="quarter" idx="12"/>
          </p:nvPr>
        </p:nvSpPr>
        <p:spPr/>
        <p:txBody>
          <a:bodyPr/>
          <a:lstStyle/>
          <a:p>
            <a:fld id="{605F862F-FF62-41F4-BE5E-97BDC6750EBD}" type="slidenum">
              <a:rPr lang="en-US" smtClean="0"/>
              <a:t>46</a:t>
            </a:fld>
            <a:endParaRPr lang="en-US" dirty="0"/>
          </a:p>
        </p:txBody>
      </p:sp>
    </p:spTree>
    <p:extLst>
      <p:ext uri="{BB962C8B-B14F-4D97-AF65-F5344CB8AC3E}">
        <p14:creationId xmlns:p14="http://schemas.microsoft.com/office/powerpoint/2010/main" val="105418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C241-52C7-641D-358B-65438D57F6EB}"/>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E5D8A00B-B897-0752-57CC-1926660ABA9E}"/>
              </a:ext>
            </a:extLst>
          </p:cNvPr>
          <p:cNvSpPr>
            <a:spLocks noGrp="1"/>
          </p:cNvSpPr>
          <p:nvPr>
            <p:ph idx="4294967295"/>
          </p:nvPr>
        </p:nvSpPr>
        <p:spPr>
          <a:xfrm>
            <a:off x="838200" y="1428750"/>
            <a:ext cx="10515600" cy="4748213"/>
          </a:xfrm>
        </p:spPr>
        <p:txBody>
          <a:bodyPr>
            <a:normAutofit fontScale="85000" lnSpcReduction="20000"/>
          </a:bodyPr>
          <a:lstStyle/>
          <a:p>
            <a:r>
              <a:rPr lang="en-US" sz="2200" dirty="0"/>
              <a:t>Scott Bader – </a:t>
            </a:r>
            <a:r>
              <a:rPr lang="en-US" sz="2200" dirty="0">
                <a:hlinkClick r:id="rId3"/>
              </a:rPr>
              <a:t>scott.bader@seattlearch.org</a:t>
            </a:r>
            <a:r>
              <a:rPr lang="en-US" sz="2200" dirty="0"/>
              <a:t> / (206) 382-4585</a:t>
            </a:r>
          </a:p>
          <a:p>
            <a:r>
              <a:rPr lang="en-US" sz="2200" dirty="0"/>
              <a:t>Sarah Diama – </a:t>
            </a:r>
            <a:r>
              <a:rPr lang="en-US" sz="2200" dirty="0">
                <a:hlinkClick r:id="rId4"/>
              </a:rPr>
              <a:t>sarah.Diama@seattlearch.org</a:t>
            </a:r>
            <a:r>
              <a:rPr lang="en-US" sz="2200" dirty="0"/>
              <a:t> (206) 382-4573</a:t>
            </a:r>
          </a:p>
          <a:p>
            <a:r>
              <a:rPr lang="en-US" sz="2200" dirty="0"/>
              <a:t>Loretta Griffin – </a:t>
            </a:r>
            <a:r>
              <a:rPr lang="en-US" sz="2200" dirty="0">
                <a:hlinkClick r:id="rId5"/>
              </a:rPr>
              <a:t>loretta.griffin@seattlearch.org</a:t>
            </a:r>
            <a:r>
              <a:rPr lang="en-US" sz="2200" dirty="0"/>
              <a:t> (206) 382-4501</a:t>
            </a:r>
          </a:p>
          <a:p>
            <a:r>
              <a:rPr lang="en-US" sz="2200" dirty="0"/>
              <a:t>Arlene Stace – </a:t>
            </a:r>
            <a:r>
              <a:rPr lang="en-US" sz="2200" dirty="0">
                <a:hlinkClick r:id="rId6"/>
              </a:rPr>
              <a:t>arlene.stace@seattlearch.org</a:t>
            </a:r>
            <a:r>
              <a:rPr lang="en-US" sz="2200" dirty="0"/>
              <a:t> / (206) 382-4845</a:t>
            </a:r>
          </a:p>
          <a:p>
            <a:pPr marL="0" indent="0">
              <a:buNone/>
            </a:pPr>
            <a:endParaRPr lang="en-US" sz="2200" dirty="0"/>
          </a:p>
          <a:p>
            <a:pPr marL="0" indent="0">
              <a:buNone/>
            </a:pPr>
            <a:r>
              <a:rPr lang="en-US" sz="2200" dirty="0"/>
              <a:t>Accounting and Bookkeeping – Sarah</a:t>
            </a:r>
          </a:p>
          <a:p>
            <a:pPr marL="0" indent="0">
              <a:buNone/>
            </a:pPr>
            <a:r>
              <a:rPr lang="en-US" sz="2200" dirty="0"/>
              <a:t>Budget Letter – Scott</a:t>
            </a:r>
          </a:p>
          <a:p>
            <a:pPr marL="0" indent="0">
              <a:buNone/>
            </a:pPr>
            <a:r>
              <a:rPr lang="en-US" sz="2200" dirty="0"/>
              <a:t>Deposit and Loans System (DLS) – Loretta and Arlene</a:t>
            </a:r>
          </a:p>
          <a:p>
            <a:pPr marL="0" indent="0">
              <a:buNone/>
            </a:pPr>
            <a:r>
              <a:rPr lang="en-US" sz="2200" dirty="0"/>
              <a:t>Parish Assessment – Scott and Sarah</a:t>
            </a:r>
          </a:p>
          <a:p>
            <a:pPr marL="0" indent="0">
              <a:buNone/>
            </a:pPr>
            <a:r>
              <a:rPr lang="en-US" sz="2200" dirty="0"/>
              <a:t>Parish Financial Operations Review – Scott and Sarah</a:t>
            </a:r>
          </a:p>
          <a:p>
            <a:pPr marL="0" indent="0">
              <a:buNone/>
            </a:pPr>
            <a:r>
              <a:rPr lang="en-US" sz="2200" dirty="0"/>
              <a:t>Parish Revolving Fund – Loretta and Arlene</a:t>
            </a:r>
          </a:p>
          <a:p>
            <a:pPr marL="0" indent="0">
              <a:buNone/>
            </a:pPr>
            <a:r>
              <a:rPr lang="en-US" sz="2200" dirty="0"/>
              <a:t>Qvinci – Sarah</a:t>
            </a:r>
          </a:p>
          <a:p>
            <a:pPr marL="0" indent="0">
              <a:buNone/>
            </a:pPr>
            <a:r>
              <a:rPr lang="en-US" sz="2200" dirty="0"/>
              <a:t>Stock Donations – Arlene</a:t>
            </a:r>
          </a:p>
          <a:p>
            <a:pPr marL="0" indent="0">
              <a:buNone/>
            </a:pPr>
            <a:r>
              <a:rPr lang="en-US" sz="2200" dirty="0"/>
              <a:t>Unclaimed Property – Scott </a:t>
            </a:r>
          </a:p>
          <a:p>
            <a:pPr marL="0" indent="0">
              <a:buNone/>
            </a:pPr>
            <a:endParaRPr lang="en-US" sz="22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8E83A6B-0448-6B9C-B966-CB1AC1F2299E}"/>
              </a:ext>
            </a:extLst>
          </p:cNvPr>
          <p:cNvSpPr>
            <a:spLocks noGrp="1"/>
          </p:cNvSpPr>
          <p:nvPr>
            <p:ph type="sldNum" sz="quarter" idx="12"/>
          </p:nvPr>
        </p:nvSpPr>
        <p:spPr/>
        <p:txBody>
          <a:bodyPr/>
          <a:lstStyle/>
          <a:p>
            <a:fld id="{605F862F-FF62-41F4-BE5E-97BDC6750EBD}" type="slidenum">
              <a:rPr lang="en-US" smtClean="0"/>
              <a:t>47</a:t>
            </a:fld>
            <a:endParaRPr lang="en-US" dirty="0"/>
          </a:p>
        </p:txBody>
      </p:sp>
    </p:spTree>
    <p:extLst>
      <p:ext uri="{BB962C8B-B14F-4D97-AF65-F5344CB8AC3E}">
        <p14:creationId xmlns:p14="http://schemas.microsoft.com/office/powerpoint/2010/main" val="1032926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F2C1B-0048-EA92-4950-7D864AB3DA5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81A9D95-B5F7-1B36-A8EF-45E12E8150EE}"/>
              </a:ext>
            </a:extLst>
          </p:cNvPr>
          <p:cNvSpPr txBox="1"/>
          <p:nvPr/>
        </p:nvSpPr>
        <p:spPr>
          <a:xfrm>
            <a:off x="2287171" y="5641805"/>
            <a:ext cx="7467600" cy="461665"/>
          </a:xfrm>
          <a:prstGeom prst="rect">
            <a:avLst/>
          </a:prstGeom>
          <a:noFill/>
        </p:spPr>
        <p:txBody>
          <a:bodyPr wrap="square">
            <a:spAutoFit/>
          </a:bodyPr>
          <a:lstStyle/>
          <a:p>
            <a:pPr algn="ctr"/>
            <a:r>
              <a:rPr lang="en-US" sz="2400" b="1" dirty="0">
                <a:latin typeface="Lucida Calligraphy" panose="03010101010101010101" pitchFamily="66" charset="0"/>
              </a:rPr>
              <a:t>From your Parish Financial Services Team</a:t>
            </a:r>
          </a:p>
        </p:txBody>
      </p:sp>
      <p:sp>
        <p:nvSpPr>
          <p:cNvPr id="2" name="Slide Number Placeholder 1">
            <a:extLst>
              <a:ext uri="{FF2B5EF4-FFF2-40B4-BE49-F238E27FC236}">
                <a16:creationId xmlns:a16="http://schemas.microsoft.com/office/drawing/2014/main" id="{0DB211F8-2D8C-492B-45AA-ABD053FE0414}"/>
              </a:ext>
            </a:extLst>
          </p:cNvPr>
          <p:cNvSpPr>
            <a:spLocks noGrp="1"/>
          </p:cNvSpPr>
          <p:nvPr>
            <p:ph type="sldNum" sz="quarter" idx="12"/>
          </p:nvPr>
        </p:nvSpPr>
        <p:spPr/>
        <p:txBody>
          <a:bodyPr/>
          <a:lstStyle/>
          <a:p>
            <a:fld id="{605F862F-FF62-41F4-BE5E-97BDC6750EBD}" type="slidenum">
              <a:rPr lang="en-US" smtClean="0"/>
              <a:t>48</a:t>
            </a:fld>
            <a:endParaRPr lang="en-US" dirty="0"/>
          </a:p>
        </p:txBody>
      </p:sp>
      <p:pic>
        <p:nvPicPr>
          <p:cNvPr id="10" name="Picture 9">
            <a:extLst>
              <a:ext uri="{FF2B5EF4-FFF2-40B4-BE49-F238E27FC236}">
                <a16:creationId xmlns:a16="http://schemas.microsoft.com/office/drawing/2014/main" id="{E63270A5-061C-131F-0856-106757AE4F58}"/>
              </a:ext>
            </a:extLst>
          </p:cNvPr>
          <p:cNvPicPr>
            <a:picLocks noChangeAspect="1"/>
          </p:cNvPicPr>
          <p:nvPr/>
        </p:nvPicPr>
        <p:blipFill>
          <a:blip r:embed="rId3"/>
          <a:stretch>
            <a:fillRect/>
          </a:stretch>
        </p:blipFill>
        <p:spPr>
          <a:xfrm>
            <a:off x="4411722" y="577403"/>
            <a:ext cx="2774791" cy="2774791"/>
          </a:xfrm>
          <a:prstGeom prst="rect">
            <a:avLst/>
          </a:prstGeom>
        </p:spPr>
      </p:pic>
      <p:sp>
        <p:nvSpPr>
          <p:cNvPr id="12" name="Rectangle 11">
            <a:extLst>
              <a:ext uri="{FF2B5EF4-FFF2-40B4-BE49-F238E27FC236}">
                <a16:creationId xmlns:a16="http://schemas.microsoft.com/office/drawing/2014/main" id="{5B28F3E5-90FC-F10D-3624-CE387593115A}"/>
              </a:ext>
            </a:extLst>
          </p:cNvPr>
          <p:cNvSpPr/>
          <p:nvPr/>
        </p:nvSpPr>
        <p:spPr>
          <a:xfrm>
            <a:off x="1572903" y="3505806"/>
            <a:ext cx="9046195" cy="1569660"/>
          </a:xfrm>
          <a:prstGeom prst="rect">
            <a:avLst/>
          </a:prstGeom>
          <a:noFill/>
          <a:effectLst>
            <a:glow rad="101600">
              <a:schemeClr val="accent1">
                <a:lumMod val="75000"/>
                <a:alpha val="95000"/>
              </a:schemeClr>
            </a:glow>
          </a:effectLst>
        </p:spPr>
        <p:txBody>
          <a:bodyPr wrap="none" lIns="91440" tIns="45720" rIns="91440" bIns="45720">
            <a:spAutoFit/>
          </a:bodyPr>
          <a:lstStyle/>
          <a:p>
            <a:pPr algn="ctr"/>
            <a:r>
              <a:rPr lang="en-US" sz="48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Footlight MT Light" panose="0204060206030A020304" pitchFamily="18" charset="0"/>
              </a:rPr>
              <a:t>We appreciate the important work </a:t>
            </a:r>
          </a:p>
          <a:p>
            <a:pPr algn="ctr"/>
            <a:r>
              <a:rPr lang="en-US" sz="48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Footlight MT Light" panose="0204060206030A020304" pitchFamily="18" charset="0"/>
              </a:rPr>
              <a:t>you do for </a:t>
            </a:r>
            <a:r>
              <a:rPr lang="en-US" sz="4800" b="1">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Footlight MT Light" panose="0204060206030A020304" pitchFamily="18" charset="0"/>
              </a:rPr>
              <a:t>your parish !!!</a:t>
            </a:r>
            <a:endParaRPr lang="en-US" sz="48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Footlight MT Light" panose="0204060206030A020304" pitchFamily="18" charset="0"/>
            </a:endParaRPr>
          </a:p>
        </p:txBody>
      </p:sp>
    </p:spTree>
    <p:extLst>
      <p:ext uri="{BB962C8B-B14F-4D97-AF65-F5344CB8AC3E}">
        <p14:creationId xmlns:p14="http://schemas.microsoft.com/office/powerpoint/2010/main" val="202081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D590-8F88-CA7D-FA72-F2F6553F1E22}"/>
              </a:ext>
            </a:extLst>
          </p:cNvPr>
          <p:cNvSpPr>
            <a:spLocks noGrp="1"/>
          </p:cNvSpPr>
          <p:nvPr>
            <p:ph type="title"/>
          </p:nvPr>
        </p:nvSpPr>
        <p:spPr>
          <a:xfrm>
            <a:off x="838200" y="365126"/>
            <a:ext cx="10515600" cy="627096"/>
          </a:xfrm>
        </p:spPr>
        <p:txBody>
          <a:bodyPr>
            <a:normAutofit/>
          </a:bodyPr>
          <a:lstStyle/>
          <a:p>
            <a:r>
              <a:rPr lang="en-US" u="sng" dirty="0"/>
              <a:t>Month-End Tasks</a:t>
            </a:r>
          </a:p>
        </p:txBody>
      </p:sp>
      <p:sp>
        <p:nvSpPr>
          <p:cNvPr id="3" name="Content Placeholder 2">
            <a:extLst>
              <a:ext uri="{FF2B5EF4-FFF2-40B4-BE49-F238E27FC236}">
                <a16:creationId xmlns:a16="http://schemas.microsoft.com/office/drawing/2014/main" id="{0483C396-8340-E6C0-8658-C7A3D4F62350}"/>
              </a:ext>
            </a:extLst>
          </p:cNvPr>
          <p:cNvSpPr>
            <a:spLocks noGrp="1"/>
          </p:cNvSpPr>
          <p:nvPr>
            <p:ph idx="4294967295"/>
          </p:nvPr>
        </p:nvSpPr>
        <p:spPr>
          <a:xfrm>
            <a:off x="838200" y="1352901"/>
            <a:ext cx="8722360" cy="4152197"/>
          </a:xfrm>
        </p:spPr>
        <p:txBody>
          <a:bodyPr>
            <a:normAutofit/>
          </a:bodyPr>
          <a:lstStyle/>
          <a:p>
            <a:r>
              <a:rPr lang="en-US" sz="2000" dirty="0"/>
              <a:t>Reconcile bank accounts, including PRF</a:t>
            </a:r>
          </a:p>
          <a:p>
            <a:r>
              <a:rPr lang="en-US" sz="2000" dirty="0"/>
              <a:t>Reconcile credit card statements, endowment and investment accounts</a:t>
            </a:r>
          </a:p>
          <a:p>
            <a:r>
              <a:rPr lang="en-US" sz="2000" dirty="0"/>
              <a:t>Record all transactions</a:t>
            </a:r>
          </a:p>
          <a:p>
            <a:r>
              <a:rPr lang="en-US" sz="2000" dirty="0"/>
              <a:t>Ensure payroll is recorded accurately</a:t>
            </a:r>
          </a:p>
          <a:p>
            <a:r>
              <a:rPr lang="en-US" sz="2000" dirty="0"/>
              <a:t>Review accounts payable and receivable</a:t>
            </a:r>
          </a:p>
          <a:p>
            <a:r>
              <a:rPr lang="en-US" sz="2000" dirty="0"/>
              <a:t>Verify restricted funds</a:t>
            </a:r>
          </a:p>
          <a:p>
            <a:r>
              <a:rPr lang="en-US" sz="2000" dirty="0"/>
              <a:t>Prepare and review month-end financial reports – Balance Sheet, P&amp;L, Budget vs Actual report</a:t>
            </a:r>
          </a:p>
          <a:p>
            <a:r>
              <a:rPr lang="en-US" sz="2000" dirty="0"/>
              <a:t>Close the month by setting closing date in QuickBooks</a:t>
            </a:r>
            <a:endParaRPr lang="en-US" sz="2400" dirty="0"/>
          </a:p>
        </p:txBody>
      </p:sp>
      <p:sp>
        <p:nvSpPr>
          <p:cNvPr id="4" name="Slide Number Placeholder 3">
            <a:extLst>
              <a:ext uri="{FF2B5EF4-FFF2-40B4-BE49-F238E27FC236}">
                <a16:creationId xmlns:a16="http://schemas.microsoft.com/office/drawing/2014/main" id="{C91E0D16-AA2B-DFBC-B53F-C16213C9B5CA}"/>
              </a:ext>
            </a:extLst>
          </p:cNvPr>
          <p:cNvSpPr>
            <a:spLocks noGrp="1"/>
          </p:cNvSpPr>
          <p:nvPr>
            <p:ph type="sldNum" sz="quarter" idx="12"/>
          </p:nvPr>
        </p:nvSpPr>
        <p:spPr/>
        <p:txBody>
          <a:bodyPr/>
          <a:lstStyle/>
          <a:p>
            <a:fld id="{605F862F-FF62-41F4-BE5E-97BDC6750EBD}" type="slidenum">
              <a:rPr lang="en-US" smtClean="0"/>
              <a:t>5</a:t>
            </a:fld>
            <a:endParaRPr lang="en-US" dirty="0"/>
          </a:p>
        </p:txBody>
      </p:sp>
    </p:spTree>
    <p:extLst>
      <p:ext uri="{BB962C8B-B14F-4D97-AF65-F5344CB8AC3E}">
        <p14:creationId xmlns:p14="http://schemas.microsoft.com/office/powerpoint/2010/main" val="352827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3052-20E1-4BA5-9346-EAD255B0AE3F}"/>
              </a:ext>
            </a:extLst>
          </p:cNvPr>
          <p:cNvSpPr>
            <a:spLocks noGrp="1"/>
          </p:cNvSpPr>
          <p:nvPr>
            <p:ph type="title"/>
          </p:nvPr>
        </p:nvSpPr>
        <p:spPr>
          <a:xfrm>
            <a:off x="838200" y="325437"/>
            <a:ext cx="10515600" cy="711200"/>
          </a:xfrm>
        </p:spPr>
        <p:txBody>
          <a:bodyPr/>
          <a:lstStyle/>
          <a:p>
            <a:r>
              <a:rPr lang="en-US" dirty="0"/>
              <a:t>Fiscal Year-end Closing (June 30)</a:t>
            </a:r>
          </a:p>
        </p:txBody>
      </p:sp>
      <p:sp>
        <p:nvSpPr>
          <p:cNvPr id="3" name="Content Placeholder 2">
            <a:extLst>
              <a:ext uri="{FF2B5EF4-FFF2-40B4-BE49-F238E27FC236}">
                <a16:creationId xmlns:a16="http://schemas.microsoft.com/office/drawing/2014/main" id="{1C56668E-B483-48BA-BECF-019531F32AFE}"/>
              </a:ext>
            </a:extLst>
          </p:cNvPr>
          <p:cNvSpPr>
            <a:spLocks noGrp="1"/>
          </p:cNvSpPr>
          <p:nvPr>
            <p:ph idx="4294967295"/>
          </p:nvPr>
        </p:nvSpPr>
        <p:spPr>
          <a:xfrm>
            <a:off x="838200" y="1428750"/>
            <a:ext cx="10515600" cy="4748213"/>
          </a:xfrm>
        </p:spPr>
        <p:txBody>
          <a:bodyPr>
            <a:normAutofit/>
          </a:bodyPr>
          <a:lstStyle/>
          <a:p>
            <a:r>
              <a:rPr lang="en-US" sz="2000" dirty="0"/>
              <a:t>Prepare adjusting entries for any accrued income and expenses</a:t>
            </a:r>
          </a:p>
          <a:p>
            <a:r>
              <a:rPr lang="en-US" sz="2000" dirty="0"/>
              <a:t>Review and adjust the following:</a:t>
            </a:r>
          </a:p>
          <a:p>
            <a:pPr lvl="1"/>
            <a:r>
              <a:rPr lang="en-US" sz="1800" dirty="0"/>
              <a:t>payables and receivables</a:t>
            </a:r>
          </a:p>
          <a:p>
            <a:pPr lvl="1"/>
            <a:r>
              <a:rPr lang="en-US" sz="1800" dirty="0"/>
              <a:t>restricted, custodial, and designated funds</a:t>
            </a:r>
          </a:p>
          <a:p>
            <a:pPr lvl="1"/>
            <a:r>
              <a:rPr lang="en-US" sz="1800" dirty="0"/>
              <a:t>deferred revenue</a:t>
            </a:r>
          </a:p>
          <a:p>
            <a:r>
              <a:rPr lang="en-US" sz="2000" dirty="0"/>
              <a:t>Prepare yearend financial reports - Balance Sheet, P&amp;L, Budget vs Actual report</a:t>
            </a:r>
          </a:p>
          <a:p>
            <a:pPr marL="0" indent="0">
              <a:buNone/>
            </a:pPr>
            <a:endParaRPr lang="en-US" dirty="0"/>
          </a:p>
        </p:txBody>
      </p:sp>
      <p:sp>
        <p:nvSpPr>
          <p:cNvPr id="4" name="Slide Number Placeholder 3">
            <a:extLst>
              <a:ext uri="{FF2B5EF4-FFF2-40B4-BE49-F238E27FC236}">
                <a16:creationId xmlns:a16="http://schemas.microsoft.com/office/drawing/2014/main" id="{5313A342-AFC3-305B-778B-B14D297C514D}"/>
              </a:ext>
            </a:extLst>
          </p:cNvPr>
          <p:cNvSpPr>
            <a:spLocks noGrp="1"/>
          </p:cNvSpPr>
          <p:nvPr>
            <p:ph type="sldNum" sz="quarter" idx="12"/>
          </p:nvPr>
        </p:nvSpPr>
        <p:spPr/>
        <p:txBody>
          <a:bodyPr/>
          <a:lstStyle/>
          <a:p>
            <a:fld id="{605F862F-FF62-41F4-BE5E-97BDC6750EBD}" type="slidenum">
              <a:rPr lang="en-US" smtClean="0"/>
              <a:t>6</a:t>
            </a:fld>
            <a:endParaRPr lang="en-US" dirty="0"/>
          </a:p>
        </p:txBody>
      </p:sp>
    </p:spTree>
    <p:extLst>
      <p:ext uri="{BB962C8B-B14F-4D97-AF65-F5344CB8AC3E}">
        <p14:creationId xmlns:p14="http://schemas.microsoft.com/office/powerpoint/2010/main" val="8238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B779-8E04-4E3F-B959-57F3CB22D363}"/>
              </a:ext>
            </a:extLst>
          </p:cNvPr>
          <p:cNvSpPr>
            <a:spLocks noGrp="1"/>
          </p:cNvSpPr>
          <p:nvPr>
            <p:ph type="title"/>
          </p:nvPr>
        </p:nvSpPr>
        <p:spPr/>
        <p:txBody>
          <a:bodyPr/>
          <a:lstStyle/>
          <a:p>
            <a:r>
              <a:rPr lang="en-US"/>
              <a:t>Year end tasks (December)</a:t>
            </a:r>
            <a:endParaRPr lang="en-US" dirty="0"/>
          </a:p>
        </p:txBody>
      </p:sp>
      <p:sp>
        <p:nvSpPr>
          <p:cNvPr id="3" name="Content Placeholder 2">
            <a:extLst>
              <a:ext uri="{FF2B5EF4-FFF2-40B4-BE49-F238E27FC236}">
                <a16:creationId xmlns:a16="http://schemas.microsoft.com/office/drawing/2014/main" id="{E1C66274-F4F4-440A-8FA9-439031B3CC4D}"/>
              </a:ext>
            </a:extLst>
          </p:cNvPr>
          <p:cNvSpPr>
            <a:spLocks noGrp="1"/>
          </p:cNvSpPr>
          <p:nvPr>
            <p:ph idx="4294967295"/>
          </p:nvPr>
        </p:nvSpPr>
        <p:spPr>
          <a:xfrm>
            <a:off x="838200" y="1928033"/>
            <a:ext cx="9767047" cy="3235638"/>
          </a:xfrm>
        </p:spPr>
        <p:txBody>
          <a:bodyPr>
            <a:normAutofit/>
          </a:bodyPr>
          <a:lstStyle/>
          <a:p>
            <a:r>
              <a:rPr lang="en-US" sz="2200" dirty="0"/>
              <a:t>Obtain Transmitter Control Code (TCC) from the IRS if expecting to file 10 or more 1099 forms - apply through the IRIS Taxpayer Portal (typically takes about 45 business days)</a:t>
            </a:r>
          </a:p>
          <a:p>
            <a:r>
              <a:rPr lang="en-US" sz="2200" dirty="0"/>
              <a:t>Establish housing allowance by December 31</a:t>
            </a:r>
            <a:r>
              <a:rPr lang="en-US" sz="2200" baseline="30000" dirty="0"/>
              <a:t>st</a:t>
            </a:r>
            <a:endParaRPr lang="en-US" sz="2200" dirty="0"/>
          </a:p>
          <a:p>
            <a:r>
              <a:rPr lang="en-US" sz="2200" dirty="0"/>
              <a:t>Form 1099-NEC, 1099-MISC – due January 31</a:t>
            </a:r>
            <a:r>
              <a:rPr lang="en-US" sz="2200" baseline="30000" dirty="0"/>
              <a:t>st</a:t>
            </a:r>
            <a:r>
              <a:rPr lang="en-US" sz="2200" dirty="0"/>
              <a:t> of the next calendar year</a:t>
            </a:r>
          </a:p>
          <a:p>
            <a:pPr lvl="1"/>
            <a:r>
              <a:rPr lang="en-US" sz="1900" dirty="0"/>
              <a:t>review all vendor payments to determine those who received $600 or more</a:t>
            </a:r>
          </a:p>
          <a:p>
            <a:pPr lvl="1"/>
            <a:r>
              <a:rPr lang="en-US" sz="1900" dirty="0"/>
              <a:t>prepare for mandatory electronic filing requirements for 10 or more returns</a:t>
            </a:r>
          </a:p>
          <a:p>
            <a:r>
              <a:rPr lang="en-US" sz="2200" dirty="0"/>
              <a:t>Prepare contribution receipts or letters – due January 31</a:t>
            </a:r>
            <a:r>
              <a:rPr lang="en-US" sz="2200" baseline="30000" dirty="0"/>
              <a:t>st</a:t>
            </a:r>
            <a:r>
              <a:rPr lang="en-US" sz="2200" dirty="0"/>
              <a:t> of the next calendar year </a:t>
            </a:r>
          </a:p>
          <a:p>
            <a:pPr marL="0" indent="0">
              <a:buNone/>
            </a:pPr>
            <a:endParaRPr lang="en-US" dirty="0"/>
          </a:p>
        </p:txBody>
      </p:sp>
      <p:sp>
        <p:nvSpPr>
          <p:cNvPr id="4" name="TextBox 3">
            <a:extLst>
              <a:ext uri="{FF2B5EF4-FFF2-40B4-BE49-F238E27FC236}">
                <a16:creationId xmlns:a16="http://schemas.microsoft.com/office/drawing/2014/main" id="{99A18663-A44C-37D0-3780-458DDF82C2B1}"/>
              </a:ext>
            </a:extLst>
          </p:cNvPr>
          <p:cNvSpPr txBox="1"/>
          <p:nvPr/>
        </p:nvSpPr>
        <p:spPr>
          <a:xfrm>
            <a:off x="838201" y="1076326"/>
            <a:ext cx="8511988" cy="707886"/>
          </a:xfrm>
          <a:prstGeom prst="rect">
            <a:avLst/>
          </a:prstGeom>
          <a:noFill/>
        </p:spPr>
        <p:txBody>
          <a:bodyPr wrap="square" rtlCol="0">
            <a:spAutoFit/>
          </a:bodyPr>
          <a:lstStyle/>
          <a:p>
            <a:r>
              <a:rPr lang="en-US" sz="2000" dirty="0"/>
              <a:t>The following tasks may be completed with the PAA or other staff or Finance Council.</a:t>
            </a:r>
          </a:p>
        </p:txBody>
      </p:sp>
      <p:sp>
        <p:nvSpPr>
          <p:cNvPr id="5" name="Slide Number Placeholder 4">
            <a:extLst>
              <a:ext uri="{FF2B5EF4-FFF2-40B4-BE49-F238E27FC236}">
                <a16:creationId xmlns:a16="http://schemas.microsoft.com/office/drawing/2014/main" id="{7C731D3D-167C-CE09-BC08-28B795D72DDE}"/>
              </a:ext>
            </a:extLst>
          </p:cNvPr>
          <p:cNvSpPr>
            <a:spLocks noGrp="1"/>
          </p:cNvSpPr>
          <p:nvPr>
            <p:ph type="sldNum" sz="quarter" idx="12"/>
          </p:nvPr>
        </p:nvSpPr>
        <p:spPr/>
        <p:txBody>
          <a:bodyPr/>
          <a:lstStyle/>
          <a:p>
            <a:fld id="{605F862F-FF62-41F4-BE5E-97BDC6750EBD}" type="slidenum">
              <a:rPr lang="en-US" smtClean="0"/>
              <a:t>7</a:t>
            </a:fld>
            <a:endParaRPr lang="en-US" dirty="0"/>
          </a:p>
        </p:txBody>
      </p:sp>
    </p:spTree>
    <p:extLst>
      <p:ext uri="{BB962C8B-B14F-4D97-AF65-F5344CB8AC3E}">
        <p14:creationId xmlns:p14="http://schemas.microsoft.com/office/powerpoint/2010/main" val="349277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F27D9-0AB7-210D-AB52-BEF565BA575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5000DA9-F37E-9FEC-EC53-FDA7484BA856}"/>
              </a:ext>
            </a:extLst>
          </p:cNvPr>
          <p:cNvSpPr txBox="1"/>
          <p:nvPr/>
        </p:nvSpPr>
        <p:spPr>
          <a:xfrm>
            <a:off x="1371600" y="3244334"/>
            <a:ext cx="8920480" cy="769441"/>
          </a:xfrm>
          <a:prstGeom prst="rect">
            <a:avLst/>
          </a:prstGeom>
          <a:noFill/>
        </p:spPr>
        <p:txBody>
          <a:bodyPr wrap="square">
            <a:spAutoFit/>
          </a:bodyPr>
          <a:lstStyle/>
          <a:p>
            <a:pPr algn="ctr"/>
            <a:r>
              <a:rPr lang="en-US" sz="4400" dirty="0"/>
              <a:t>Financial Policies and Procedures</a:t>
            </a:r>
          </a:p>
        </p:txBody>
      </p:sp>
      <p:sp>
        <p:nvSpPr>
          <p:cNvPr id="2" name="Slide Number Placeholder 1">
            <a:extLst>
              <a:ext uri="{FF2B5EF4-FFF2-40B4-BE49-F238E27FC236}">
                <a16:creationId xmlns:a16="http://schemas.microsoft.com/office/drawing/2014/main" id="{CDECFE2F-09A7-35DD-592C-075D01CF0CEC}"/>
              </a:ext>
            </a:extLst>
          </p:cNvPr>
          <p:cNvSpPr>
            <a:spLocks noGrp="1"/>
          </p:cNvSpPr>
          <p:nvPr>
            <p:ph type="sldNum" sz="quarter" idx="12"/>
          </p:nvPr>
        </p:nvSpPr>
        <p:spPr/>
        <p:txBody>
          <a:bodyPr/>
          <a:lstStyle/>
          <a:p>
            <a:fld id="{605F862F-FF62-41F4-BE5E-97BDC6750EBD}" type="slidenum">
              <a:rPr lang="en-US" smtClean="0"/>
              <a:t>8</a:t>
            </a:fld>
            <a:endParaRPr lang="en-US" dirty="0"/>
          </a:p>
        </p:txBody>
      </p:sp>
    </p:spTree>
    <p:extLst>
      <p:ext uri="{BB962C8B-B14F-4D97-AF65-F5344CB8AC3E}">
        <p14:creationId xmlns:p14="http://schemas.microsoft.com/office/powerpoint/2010/main" val="43950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0287F8-18B4-C2F5-4624-D858CFB3B257}"/>
              </a:ext>
            </a:extLst>
          </p:cNvPr>
          <p:cNvPicPr>
            <a:picLocks noChangeAspect="1"/>
          </p:cNvPicPr>
          <p:nvPr/>
        </p:nvPicPr>
        <p:blipFill>
          <a:blip r:embed="rId3"/>
          <a:stretch>
            <a:fillRect/>
          </a:stretch>
        </p:blipFill>
        <p:spPr>
          <a:xfrm>
            <a:off x="4195246" y="1128409"/>
            <a:ext cx="3265869" cy="3564274"/>
          </a:xfrm>
          <a:prstGeom prst="rect">
            <a:avLst/>
          </a:prstGeom>
        </p:spPr>
      </p:pic>
      <p:sp>
        <p:nvSpPr>
          <p:cNvPr id="2" name="Slide Number Placeholder 1">
            <a:extLst>
              <a:ext uri="{FF2B5EF4-FFF2-40B4-BE49-F238E27FC236}">
                <a16:creationId xmlns:a16="http://schemas.microsoft.com/office/drawing/2014/main" id="{CED75719-B797-B3F4-A89A-A6C08F508A22}"/>
              </a:ext>
            </a:extLst>
          </p:cNvPr>
          <p:cNvSpPr>
            <a:spLocks noGrp="1"/>
          </p:cNvSpPr>
          <p:nvPr>
            <p:ph type="sldNum" sz="quarter" idx="12"/>
          </p:nvPr>
        </p:nvSpPr>
        <p:spPr/>
        <p:txBody>
          <a:bodyPr/>
          <a:lstStyle/>
          <a:p>
            <a:fld id="{605F862F-FF62-41F4-BE5E-97BDC6750EBD}" type="slidenum">
              <a:rPr lang="en-US" smtClean="0"/>
              <a:t>9</a:t>
            </a:fld>
            <a:endParaRPr lang="en-US"/>
          </a:p>
        </p:txBody>
      </p:sp>
      <p:sp>
        <p:nvSpPr>
          <p:cNvPr id="6" name="TextBox 5">
            <a:extLst>
              <a:ext uri="{FF2B5EF4-FFF2-40B4-BE49-F238E27FC236}">
                <a16:creationId xmlns:a16="http://schemas.microsoft.com/office/drawing/2014/main" id="{563A5C97-A214-31B2-B99F-7BC0878E9B5A}"/>
              </a:ext>
            </a:extLst>
          </p:cNvPr>
          <p:cNvSpPr txBox="1"/>
          <p:nvPr/>
        </p:nvSpPr>
        <p:spPr>
          <a:xfrm>
            <a:off x="2645923" y="5550304"/>
            <a:ext cx="6634264" cy="369332"/>
          </a:xfrm>
          <a:prstGeom prst="rect">
            <a:avLst/>
          </a:prstGeom>
          <a:noFill/>
        </p:spPr>
        <p:txBody>
          <a:bodyPr wrap="square" rtlCol="0">
            <a:spAutoFit/>
          </a:bodyPr>
          <a:lstStyle/>
          <a:p>
            <a:pPr algn="ctr"/>
            <a:r>
              <a:rPr lang="en-US" dirty="0"/>
              <a:t>Website Link: </a:t>
            </a:r>
            <a:r>
              <a:rPr lang="en-US" dirty="0">
                <a:hlinkClick r:id="rId4"/>
              </a:rPr>
              <a:t>https://archseattle.org/parish-financial-services</a:t>
            </a:r>
            <a:endParaRPr lang="en-US" dirty="0"/>
          </a:p>
        </p:txBody>
      </p:sp>
    </p:spTree>
    <p:extLst>
      <p:ext uri="{BB962C8B-B14F-4D97-AF65-F5344CB8AC3E}">
        <p14:creationId xmlns:p14="http://schemas.microsoft.com/office/powerpoint/2010/main" val="1268868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1A9DAA4CE59F46ACEF240C99412533" ma:contentTypeVersion="19" ma:contentTypeDescription="Create a new document." ma:contentTypeScope="" ma:versionID="f09e77e33ce399b6853ffc001e042bec">
  <xsd:schema xmlns:xsd="http://www.w3.org/2001/XMLSchema" xmlns:xs="http://www.w3.org/2001/XMLSchema" xmlns:p="http://schemas.microsoft.com/office/2006/metadata/properties" xmlns:ns1="http://schemas.microsoft.com/sharepoint/v3" xmlns:ns2="4c2808bd-5079-42e1-9190-507e9afedb07" xmlns:ns3="badb596c-9d38-4e9c-b8aa-abf60c48bdda" targetNamespace="http://schemas.microsoft.com/office/2006/metadata/properties" ma:root="true" ma:fieldsID="8a884f49f38552c4fafcb2f65ccfe3c3" ns1:_="" ns2:_="" ns3:_="">
    <xsd:import namespace="http://schemas.microsoft.com/sharepoint/v3"/>
    <xsd:import namespace="4c2808bd-5079-42e1-9190-507e9afedb07"/>
    <xsd:import namespace="badb596c-9d38-4e9c-b8aa-abf60c48bd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2808bd-5079-42e1-9190-507e9afed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7e7bf9b-7038-4968-b368-25477f8e6f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db596c-9d38-4e9c-b8aa-abf60c48bd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fdf4ad4-93d0-4e90-b798-8ec8ebc50e14}" ma:internalName="TaxCatchAll" ma:showField="CatchAllData" ma:web="badb596c-9d38-4e9c-b8aa-abf60c48bd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c2808bd-5079-42e1-9190-507e9afedb07">
      <Terms xmlns="http://schemas.microsoft.com/office/infopath/2007/PartnerControls"/>
    </lcf76f155ced4ddcb4097134ff3c332f>
    <TaxCatchAll xmlns="badb596c-9d38-4e9c-b8aa-abf60c48bdd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2EE9A4-3D62-4BC0-9940-CFB1138B1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2808bd-5079-42e1-9190-507e9afedb07"/>
    <ds:schemaRef ds:uri="badb596c-9d38-4e9c-b8aa-abf60c48bd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ACCFB2-27DA-423F-A6BF-241492EC15D5}">
  <ds:schemaRefs>
    <ds:schemaRef ds:uri="http://schemas.microsoft.com/office/infopath/2007/PartnerControls"/>
    <ds:schemaRef ds:uri="http://schemas.microsoft.com/office/2006/documentManagement/types"/>
    <ds:schemaRef ds:uri="http://purl.org/dc/terms/"/>
    <ds:schemaRef ds:uri="http://schemas.microsoft.com/office/2006/metadata/properties"/>
    <ds:schemaRef ds:uri="4c2808bd-5079-42e1-9190-507e9afedb07"/>
    <ds:schemaRef ds:uri="http://purl.org/dc/elements/1.1/"/>
    <ds:schemaRef ds:uri="http://www.w3.org/XML/1998/namespace"/>
    <ds:schemaRef ds:uri="http://purl.org/dc/dcmitype/"/>
    <ds:schemaRef ds:uri="http://schemas.openxmlformats.org/package/2006/metadata/core-properties"/>
    <ds:schemaRef ds:uri="badb596c-9d38-4e9c-b8aa-abf60c48bdda"/>
    <ds:schemaRef ds:uri="http://schemas.microsoft.com/sharepoint/v3"/>
  </ds:schemaRefs>
</ds:datastoreItem>
</file>

<file path=customXml/itemProps3.xml><?xml version="1.0" encoding="utf-8"?>
<ds:datastoreItem xmlns:ds="http://schemas.openxmlformats.org/officeDocument/2006/customXml" ds:itemID="{33AA1F7E-FBB7-4B02-8CEC-9DE58A35B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5021</TotalTime>
  <Words>6243</Words>
  <Application>Microsoft Office PowerPoint</Application>
  <PresentationFormat>Widescreen</PresentationFormat>
  <Paragraphs>774</Paragraphs>
  <Slides>48</Slides>
  <Notes>48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48</vt:i4>
      </vt:variant>
    </vt:vector>
  </HeadingPairs>
  <TitlesOfParts>
    <vt:vector size="61" baseType="lpstr">
      <vt:lpstr>Aptos</vt:lpstr>
      <vt:lpstr>Aptos Display</vt:lpstr>
      <vt:lpstr>Arial</vt:lpstr>
      <vt:lpstr>Calibri</vt:lpstr>
      <vt:lpstr>Footlight MT Light</vt:lpstr>
      <vt:lpstr>Gill Sans MT</vt:lpstr>
      <vt:lpstr>Lucida Calligraphy</vt:lpstr>
      <vt:lpstr>Segoe Sans</vt:lpstr>
      <vt:lpstr>Segoe UI</vt:lpstr>
      <vt:lpstr>Wingdings</vt:lpstr>
      <vt:lpstr>Office Theme</vt:lpstr>
      <vt:lpstr>1_Office Theme</vt:lpstr>
      <vt:lpstr>Gallery</vt:lpstr>
      <vt:lpstr>Archdiocese of Seattle</vt:lpstr>
      <vt:lpstr>Objectives</vt:lpstr>
      <vt:lpstr>Bookkeeper Tasks</vt:lpstr>
      <vt:lpstr>Fiscal Year Schedule</vt:lpstr>
      <vt:lpstr>Month-End Tasks</vt:lpstr>
      <vt:lpstr>Fiscal Year-end Closing (June 30)</vt:lpstr>
      <vt:lpstr>Year end tasks (December)</vt:lpstr>
      <vt:lpstr>PowerPoint Presentation</vt:lpstr>
      <vt:lpstr>PowerPoint Presentation</vt:lpstr>
      <vt:lpstr>Parish Annual Report (PAR)</vt:lpstr>
      <vt:lpstr>Parish Assessment</vt:lpstr>
      <vt:lpstr>Allowable School Support Deduction</vt:lpstr>
      <vt:lpstr>Parish Financial Operations Review (PFOR)</vt:lpstr>
      <vt:lpstr>Chart of Accounts</vt:lpstr>
      <vt:lpstr>Account Structure</vt:lpstr>
      <vt:lpstr>Custodial, Restricted, and Designated Funds</vt:lpstr>
      <vt:lpstr>Fixed Assets</vt:lpstr>
      <vt:lpstr>Key Aspects of Internal Control</vt:lpstr>
      <vt:lpstr>Bank Reconciliation</vt:lpstr>
      <vt:lpstr>Bank Reconciliation (continued) </vt:lpstr>
      <vt:lpstr>Cash Receipts</vt:lpstr>
      <vt:lpstr>Parishioner Statements</vt:lpstr>
      <vt:lpstr>Disbursements</vt:lpstr>
      <vt:lpstr>Electronic Disbursements</vt:lpstr>
      <vt:lpstr>Credit Cards</vt:lpstr>
      <vt:lpstr>Payroll</vt:lpstr>
      <vt:lpstr>Priest Payroll</vt:lpstr>
      <vt:lpstr>Priest and Deacon Education Fund</vt:lpstr>
      <vt:lpstr>Independent Contractor (IC)</vt:lpstr>
      <vt:lpstr>Gambling</vt:lpstr>
      <vt:lpstr>Unclaimed Property</vt:lpstr>
      <vt:lpstr>Budgeting</vt:lpstr>
      <vt:lpstr>Charitable Contributions</vt:lpstr>
      <vt:lpstr>Timing of Charitable Contributions</vt:lpstr>
      <vt:lpstr>Deposit and Loans System (DLS online)</vt:lpstr>
      <vt:lpstr>Reporting Fraud, Abuse and Misconduct</vt:lpstr>
      <vt:lpstr>PowerPoint Presentation</vt:lpstr>
      <vt:lpstr>RESTRICTED FUNDS</vt:lpstr>
      <vt:lpstr>Designated Funds</vt:lpstr>
      <vt:lpstr>Custodial Funds</vt:lpstr>
      <vt:lpstr> Depreciation </vt:lpstr>
      <vt:lpstr> Fixed Asset Sale and Purchase</vt:lpstr>
      <vt:lpstr>Unrealized Gains and Losses</vt:lpstr>
      <vt:lpstr>Endowments</vt:lpstr>
      <vt:lpstr>Unclaimed Property</vt:lpstr>
      <vt:lpstr> Payroll </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Reconciliation Practices</dc:title>
  <dc:creator>Bader Scott</dc:creator>
  <cp:lastModifiedBy>Sarah Diama</cp:lastModifiedBy>
  <cp:revision>11</cp:revision>
  <cp:lastPrinted>2025-05-09T16:03:36Z</cp:lastPrinted>
  <dcterms:created xsi:type="dcterms:W3CDTF">2022-04-11T20:53:56Z</dcterms:created>
  <dcterms:modified xsi:type="dcterms:W3CDTF">2025-05-09T16:07:33Z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0x010100FB1A9DAA4CE59F46ACEF240C99412533</vt:lpwstr>
  </property>
  <property fmtid="{D5CDD505-2E9C-101B-9397-08002B2CF9AE}" pid="3" name="MediaServiceImageTags">
    <vt:lpwstr/>
  </property>
</Properties>
</file>