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  <p:sldMasterId id="2147484117" r:id="rId2"/>
    <p:sldMasterId id="2147484129" r:id="rId3"/>
    <p:sldMasterId id="2147484091" r:id="rId4"/>
  </p:sldMasterIdLst>
  <p:notesMasterIdLst>
    <p:notesMasterId r:id="rId88"/>
  </p:notesMasterIdLst>
  <p:handoutMasterIdLst>
    <p:handoutMasterId r:id="rId89"/>
  </p:handoutMasterIdLst>
  <p:sldIdLst>
    <p:sldId id="311" r:id="rId5"/>
    <p:sldId id="523" r:id="rId6"/>
    <p:sldId id="525" r:id="rId7"/>
    <p:sldId id="524" r:id="rId8"/>
    <p:sldId id="526" r:id="rId9"/>
    <p:sldId id="469" r:id="rId10"/>
    <p:sldId id="554" r:id="rId11"/>
    <p:sldId id="520" r:id="rId12"/>
    <p:sldId id="486" r:id="rId13"/>
    <p:sldId id="521" r:id="rId14"/>
    <p:sldId id="479" r:id="rId15"/>
    <p:sldId id="522" r:id="rId16"/>
    <p:sldId id="480" r:id="rId17"/>
    <p:sldId id="527" r:id="rId18"/>
    <p:sldId id="487" r:id="rId19"/>
    <p:sldId id="528" r:id="rId20"/>
    <p:sldId id="488" r:id="rId21"/>
    <p:sldId id="489" r:id="rId22"/>
    <p:sldId id="490" r:id="rId23"/>
    <p:sldId id="566" r:id="rId24"/>
    <p:sldId id="529" r:id="rId25"/>
    <p:sldId id="589" r:id="rId26"/>
    <p:sldId id="592" r:id="rId27"/>
    <p:sldId id="594" r:id="rId28"/>
    <p:sldId id="580" r:id="rId29"/>
    <p:sldId id="581" r:id="rId30"/>
    <p:sldId id="492" r:id="rId31"/>
    <p:sldId id="531" r:id="rId32"/>
    <p:sldId id="549" r:id="rId33"/>
    <p:sldId id="550" r:id="rId34"/>
    <p:sldId id="551" r:id="rId35"/>
    <p:sldId id="587" r:id="rId36"/>
    <p:sldId id="585" r:id="rId37"/>
    <p:sldId id="532" r:id="rId38"/>
    <p:sldId id="493" r:id="rId39"/>
    <p:sldId id="535" r:id="rId40"/>
    <p:sldId id="482" r:id="rId41"/>
    <p:sldId id="595" r:id="rId42"/>
    <p:sldId id="596" r:id="rId43"/>
    <p:sldId id="536" r:id="rId44"/>
    <p:sldId id="483" r:id="rId45"/>
    <p:sldId id="582" r:id="rId46"/>
    <p:sldId id="552" r:id="rId47"/>
    <p:sldId id="553" r:id="rId48"/>
    <p:sldId id="583" r:id="rId49"/>
    <p:sldId id="584" r:id="rId50"/>
    <p:sldId id="538" r:id="rId51"/>
    <p:sldId id="539" r:id="rId52"/>
    <p:sldId id="540" r:id="rId53"/>
    <p:sldId id="510" r:id="rId54"/>
    <p:sldId id="541" r:id="rId55"/>
    <p:sldId id="511" r:id="rId56"/>
    <p:sldId id="542" r:id="rId57"/>
    <p:sldId id="512" r:id="rId58"/>
    <p:sldId id="543" r:id="rId59"/>
    <p:sldId id="513" r:id="rId60"/>
    <p:sldId id="544" r:id="rId61"/>
    <p:sldId id="514" r:id="rId62"/>
    <p:sldId id="547" r:id="rId63"/>
    <p:sldId id="517" r:id="rId64"/>
    <p:sldId id="519" r:id="rId65"/>
    <p:sldId id="548" r:id="rId66"/>
    <p:sldId id="555" r:id="rId67"/>
    <p:sldId id="556" r:id="rId68"/>
    <p:sldId id="557" r:id="rId69"/>
    <p:sldId id="558" r:id="rId70"/>
    <p:sldId id="559" r:id="rId71"/>
    <p:sldId id="560" r:id="rId72"/>
    <p:sldId id="561" r:id="rId73"/>
    <p:sldId id="562" r:id="rId74"/>
    <p:sldId id="564" r:id="rId75"/>
    <p:sldId id="565" r:id="rId76"/>
    <p:sldId id="495" r:id="rId77"/>
    <p:sldId id="567" r:id="rId78"/>
    <p:sldId id="568" r:id="rId79"/>
    <p:sldId id="569" r:id="rId80"/>
    <p:sldId id="570" r:id="rId81"/>
    <p:sldId id="571" r:id="rId82"/>
    <p:sldId id="586" r:id="rId83"/>
    <p:sldId id="597" r:id="rId84"/>
    <p:sldId id="598" r:id="rId85"/>
    <p:sldId id="599" r:id="rId86"/>
    <p:sldId id="600" r:id="rId87"/>
  </p:sldIdLst>
  <p:sldSz cx="9144000" cy="6858000" type="screen4x3"/>
  <p:notesSz cx="6858000" cy="9144000"/>
  <p:custDataLst>
    <p:tags r:id="rId9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B7"/>
    <a:srgbClr val="753F00"/>
    <a:srgbClr val="676200"/>
    <a:srgbClr val="D4D2B4"/>
    <a:srgbClr val="E2C4A6"/>
    <a:srgbClr val="E8D1BA"/>
    <a:srgbClr val="FFC220"/>
    <a:srgbClr val="FFE0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9" autoAdjust="0"/>
    <p:restoredTop sz="82659" autoAdjust="0"/>
  </p:normalViewPr>
  <p:slideViewPr>
    <p:cSldViewPr>
      <p:cViewPr>
        <p:scale>
          <a:sx n="67" d="100"/>
          <a:sy n="67" d="100"/>
        </p:scale>
        <p:origin x="-2820" y="-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1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tags" Target="tags/tag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notesMaster" Target="notesMasters/notesMaster1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96D0EA1-3CB0-492E-9497-6D807572E5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305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C940336-4110-445E-B84F-3EBF4374B70D}" type="datetimeFigureOut">
              <a:rPr lang="en-US"/>
              <a:pPr>
                <a:defRPr/>
              </a:pPr>
              <a:t>10/4/2017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F497692-D760-4499-B60B-16128821DD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8864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9099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8866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81000"/>
            <a:ext cx="21145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1912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6533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381000"/>
            <a:ext cx="8458200" cy="617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2636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24D48-E813-4858-A8FA-F5F8AC73450E}" type="datetimeFigureOut">
              <a:rPr lang="en-US"/>
              <a:pPr>
                <a:defRPr/>
              </a:pPr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84691-309B-417D-AF96-51BD7C0CD9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426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87FB0-DC02-413B-990C-EE958FE1D633}" type="datetimeFigureOut">
              <a:rPr lang="en-US"/>
              <a:pPr>
                <a:defRPr/>
              </a:pPr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C9CF3-1DCF-42A7-A606-D83ACA2000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912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9DF92-D28E-4D0E-93F3-B54E605552DB}" type="datetimeFigureOut">
              <a:rPr lang="en-US"/>
              <a:pPr>
                <a:defRPr/>
              </a:pPr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FF65D-0604-45B4-8AEA-51B133085C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683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62F45-1C7C-4203-93EF-673B6DBAF726}" type="datetimeFigureOut">
              <a:rPr lang="en-US"/>
              <a:pPr>
                <a:defRPr/>
              </a:pPr>
              <a:t>10/4/2017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F8F01-A2B1-40D3-B719-6A27983981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960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09500-FC9E-4ED2-B365-06AD726DB173}" type="datetimeFigureOut">
              <a:rPr lang="en-US"/>
              <a:pPr>
                <a:defRPr/>
              </a:pPr>
              <a:t>10/4/2017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A54A3-592F-4849-BCF9-2330E86496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5759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4A7BB-6969-4CA0-A351-C8A683D77ACF}" type="datetimeFigureOut">
              <a:rPr lang="en-US"/>
              <a:pPr>
                <a:defRPr/>
              </a:pPr>
              <a:t>10/4/2017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38A63-FE56-4400-A451-4C31FCCA45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493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03C90-0FE8-4C17-BF7C-9241DCA0DD5D}" type="datetimeFigureOut">
              <a:rPr lang="en-US"/>
              <a:pPr>
                <a:defRPr/>
              </a:pPr>
              <a:t>10/4/2017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C4FCE-35B6-428E-B1DB-C0164438AD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930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Media Center"/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Media Center"/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Media Center"/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Media Center"/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Media Center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26208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DDC87-60D4-4655-AAC2-972C07A4D450}" type="datetimeFigureOut">
              <a:rPr lang="en-US"/>
              <a:pPr>
                <a:defRPr/>
              </a:pPr>
              <a:t>10/4/2017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1E8E1-6460-409A-A189-08DCB3349D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864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D4DA7-1300-4AE3-83CB-E496F5C4E349}" type="datetimeFigureOut">
              <a:rPr lang="en-US"/>
              <a:pPr>
                <a:defRPr/>
              </a:pPr>
              <a:t>10/4/2017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713D2-98CA-493A-B72A-F13572602B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7303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072C5-B385-4637-B8D8-06451C08EB08}" type="datetimeFigureOut">
              <a:rPr lang="en-US"/>
              <a:pPr>
                <a:defRPr/>
              </a:pPr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3D35D-D0D7-49C2-8A3E-7EDC1C889B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8964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BF28C-CCC9-4C04-8B0C-1EA66596FBBB}" type="datetimeFigureOut">
              <a:rPr lang="en-US"/>
              <a:pPr>
                <a:defRPr/>
              </a:pPr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D9F37-7D1A-442B-9659-2750A09049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3694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1107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2806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785597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438400"/>
            <a:ext cx="3962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438400"/>
            <a:ext cx="3962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231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87490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41151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414794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4888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406227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719911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1836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81000"/>
            <a:ext cx="21145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1912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8967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381000"/>
            <a:ext cx="8458200" cy="617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8050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8123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1524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53485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438400"/>
            <a:ext cx="3962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438400"/>
            <a:ext cx="3962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5307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438400"/>
            <a:ext cx="3962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438400"/>
            <a:ext cx="3962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0779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083838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8576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4795898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2867220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281108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3559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81000"/>
            <a:ext cx="21145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1912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3713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381000"/>
            <a:ext cx="8458200" cy="617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5407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104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8753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602496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278310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929578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vmlDrawing" Target="../drawings/vmlDrawing1.v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vmlDrawing" Target="../drawings/vmlDrawing2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49804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7"/>
          <p:cNvSpPr>
            <a:spLocks noChangeArrowheads="1"/>
          </p:cNvSpPr>
          <p:nvPr/>
        </p:nvSpPr>
        <p:spPr bwMode="auto">
          <a:xfrm>
            <a:off x="533400" y="1828800"/>
            <a:ext cx="8229600" cy="228600"/>
          </a:xfrm>
          <a:prstGeom prst="rect">
            <a:avLst/>
          </a:prstGeom>
          <a:gradFill rotWithShape="0">
            <a:gsLst>
              <a:gs pos="0">
                <a:srgbClr val="0000E0"/>
              </a:gs>
              <a:gs pos="100000">
                <a:srgbClr val="000094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458200" cy="1123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438400"/>
            <a:ext cx="8077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</a:t>
            </a:r>
          </a:p>
          <a:p>
            <a:pPr lvl="0"/>
            <a:endParaRPr lang="en-US" smtClean="0"/>
          </a:p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029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6096000"/>
            <a:ext cx="466725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585" r:id="rId1"/>
    <p:sldLayoutId id="2147484586" r:id="rId2"/>
    <p:sldLayoutId id="2147484587" r:id="rId3"/>
    <p:sldLayoutId id="2147484588" r:id="rId4"/>
    <p:sldLayoutId id="2147484589" r:id="rId5"/>
    <p:sldLayoutId id="2147484590" r:id="rId6"/>
    <p:sldLayoutId id="2147484591" r:id="rId7"/>
    <p:sldLayoutId id="2147484592" r:id="rId8"/>
    <p:sldLayoutId id="2147484593" r:id="rId9"/>
    <p:sldLayoutId id="2147484594" r:id="rId10"/>
    <p:sldLayoutId id="2147484595" r:id="rId11"/>
    <p:sldLayoutId id="2147484596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Media Center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Media Center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Media Center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Media Center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Media Center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Media Center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Media Center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Media Center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D2BB40B-080B-4F5F-8694-5F6B351FDDD3}" type="datetimeFigureOut">
              <a:rPr lang="en-US"/>
              <a:pPr>
                <a:defRPr/>
              </a:pPr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19E4553-DC3D-480E-BF6E-6B75B6A856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7" r:id="rId1"/>
    <p:sldLayoutId id="2147484598" r:id="rId2"/>
    <p:sldLayoutId id="2147484599" r:id="rId3"/>
    <p:sldLayoutId id="2147484600" r:id="rId4"/>
    <p:sldLayoutId id="2147484601" r:id="rId5"/>
    <p:sldLayoutId id="2147484602" r:id="rId6"/>
    <p:sldLayoutId id="2147484603" r:id="rId7"/>
    <p:sldLayoutId id="2147484604" r:id="rId8"/>
    <p:sldLayoutId id="2147484605" r:id="rId9"/>
    <p:sldLayoutId id="2147484606" r:id="rId10"/>
    <p:sldLayoutId id="21474846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49804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7"/>
          <p:cNvSpPr>
            <a:spLocks noChangeArrowheads="1"/>
          </p:cNvSpPr>
          <p:nvPr/>
        </p:nvSpPr>
        <p:spPr bwMode="auto">
          <a:xfrm>
            <a:off x="533400" y="1828800"/>
            <a:ext cx="8229600" cy="228600"/>
          </a:xfrm>
          <a:prstGeom prst="rect">
            <a:avLst/>
          </a:prstGeom>
          <a:gradFill rotWithShape="0">
            <a:gsLst>
              <a:gs pos="0">
                <a:srgbClr val="0000E0"/>
              </a:gs>
              <a:gs pos="100000">
                <a:srgbClr val="000094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458200" cy="1123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438400"/>
            <a:ext cx="8077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</a:t>
            </a:r>
          </a:p>
          <a:p>
            <a:pPr lvl="0"/>
            <a:endParaRPr lang="en-US" smtClean="0"/>
          </a:p>
          <a:p>
            <a:pPr lvl="0"/>
            <a:r>
              <a:rPr lang="en-US" smtClean="0"/>
              <a:t>edit Master text styles</a:t>
            </a:r>
          </a:p>
        </p:txBody>
      </p:sp>
      <p:graphicFrame>
        <p:nvGraphicFramePr>
          <p:cNvPr id="3077" name="Object 23"/>
          <p:cNvGraphicFramePr>
            <a:graphicFrameLocks noChangeAspect="1"/>
          </p:cNvGraphicFramePr>
          <p:nvPr/>
        </p:nvGraphicFramePr>
        <p:xfrm>
          <a:off x="8286750" y="5895975"/>
          <a:ext cx="85725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4" name="Photo Editor Photo" r:id="rId15" imgW="857143" imgH="961905" progId="MSPhotoEd.3">
                  <p:embed/>
                </p:oleObj>
              </mc:Choice>
              <mc:Fallback>
                <p:oleObj name="Photo Editor Photo" r:id="rId15" imgW="857143" imgH="961905" progId="MSPhotoEd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0" y="5895975"/>
                        <a:ext cx="85725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dk2" tx1="lt1" bg2="dk1" tx2="lt2" accent1="accent1" accent2="accent2" accent3="accent3" accent4="accent4" accent5="accent5" accent6="accent6" hlink="hlink" folHlink="folHlink"/>
  <p:sldLayoutIdLst>
    <p:sldLayoutId id="2147484608" r:id="rId1"/>
    <p:sldLayoutId id="2147484609" r:id="rId2"/>
    <p:sldLayoutId id="2147484610" r:id="rId3"/>
    <p:sldLayoutId id="2147484611" r:id="rId4"/>
    <p:sldLayoutId id="2147484612" r:id="rId5"/>
    <p:sldLayoutId id="2147484613" r:id="rId6"/>
    <p:sldLayoutId id="2147484614" r:id="rId7"/>
    <p:sldLayoutId id="2147484615" r:id="rId8"/>
    <p:sldLayoutId id="2147484616" r:id="rId9"/>
    <p:sldLayoutId id="2147484617" r:id="rId10"/>
    <p:sldLayoutId id="2147484618" r:id="rId11"/>
    <p:sldLayoutId id="2147484619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Media Center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Media Center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Media Center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Media Center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Media Center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Media Center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Media Center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Media Center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49804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7"/>
          <p:cNvSpPr>
            <a:spLocks noChangeArrowheads="1"/>
          </p:cNvSpPr>
          <p:nvPr/>
        </p:nvSpPr>
        <p:spPr bwMode="auto">
          <a:xfrm>
            <a:off x="533400" y="1828800"/>
            <a:ext cx="8229600" cy="228600"/>
          </a:xfrm>
          <a:prstGeom prst="rect">
            <a:avLst/>
          </a:prstGeom>
          <a:gradFill rotWithShape="0">
            <a:gsLst>
              <a:gs pos="0">
                <a:srgbClr val="0000E0"/>
              </a:gs>
              <a:gs pos="100000">
                <a:srgbClr val="000094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458200" cy="1123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438400"/>
            <a:ext cx="8077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</a:t>
            </a:r>
          </a:p>
          <a:p>
            <a:pPr lvl="0"/>
            <a:endParaRPr lang="en-US" smtClean="0"/>
          </a:p>
          <a:p>
            <a:pPr lvl="0"/>
            <a:r>
              <a:rPr lang="en-US" smtClean="0"/>
              <a:t>edit Master text styles</a:t>
            </a:r>
          </a:p>
        </p:txBody>
      </p:sp>
      <p:graphicFrame>
        <p:nvGraphicFramePr>
          <p:cNvPr id="4101" name="Object 23"/>
          <p:cNvGraphicFramePr>
            <a:graphicFrameLocks noChangeAspect="1"/>
          </p:cNvGraphicFramePr>
          <p:nvPr/>
        </p:nvGraphicFramePr>
        <p:xfrm>
          <a:off x="8286750" y="5895975"/>
          <a:ext cx="85725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8" name="Photo Editor Photo" r:id="rId15" imgW="857143" imgH="961905" progId="MSPhotoEd.3">
                  <p:embed/>
                </p:oleObj>
              </mc:Choice>
              <mc:Fallback>
                <p:oleObj name="Photo Editor Photo" r:id="rId15" imgW="857143" imgH="961905" progId="MSPhotoEd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0" y="5895975"/>
                        <a:ext cx="85725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dk2" tx1="lt1" bg2="dk1" tx2="lt2" accent1="accent1" accent2="accent2" accent3="accent3" accent4="accent4" accent5="accent5" accent6="accent6" hlink="hlink" folHlink="folHlink"/>
  <p:sldLayoutIdLst>
    <p:sldLayoutId id="2147484620" r:id="rId1"/>
    <p:sldLayoutId id="2147484621" r:id="rId2"/>
    <p:sldLayoutId id="2147484622" r:id="rId3"/>
    <p:sldLayoutId id="2147484623" r:id="rId4"/>
    <p:sldLayoutId id="2147484624" r:id="rId5"/>
    <p:sldLayoutId id="2147484625" r:id="rId6"/>
    <p:sldLayoutId id="2147484626" r:id="rId7"/>
    <p:sldLayoutId id="2147484627" r:id="rId8"/>
    <p:sldLayoutId id="2147484628" r:id="rId9"/>
    <p:sldLayoutId id="2147484629" r:id="rId10"/>
    <p:sldLayoutId id="2147484630" r:id="rId11"/>
    <p:sldLayoutId id="2147484631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Media Center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Media Center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Media Center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Media Center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Media Center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Media Center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Media Center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Media Center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Archdiocese of Seattle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en-US" sz="8800" dirty="0" smtClean="0">
                <a:solidFill>
                  <a:srgbClr val="FFFCB7"/>
                </a:solidFill>
              </a:rPr>
              <a:t>LADDER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sz="8800" dirty="0" smtClean="0">
                <a:solidFill>
                  <a:srgbClr val="FFFCB7"/>
                </a:solidFill>
              </a:rPr>
              <a:t>SAFETY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 &amp; MAINTENANCE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67000"/>
            <a:ext cx="5161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88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 &amp; MAINTENANCE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5257800" cy="4114800"/>
          </a:xfrm>
        </p:spPr>
        <p:txBody>
          <a:bodyPr/>
          <a:lstStyle/>
          <a:p>
            <a:r>
              <a:rPr lang="en-US" dirty="0"/>
              <a:t>Keep ladders in good condition. </a:t>
            </a:r>
          </a:p>
          <a:p>
            <a:r>
              <a:rPr lang="en-US" dirty="0"/>
              <a:t>Clean spills or drips and keep the ladder free from oil, paint and </a:t>
            </a:r>
            <a:r>
              <a:rPr lang="en-US" dirty="0" smtClean="0"/>
              <a:t>other </a:t>
            </a:r>
            <a:r>
              <a:rPr lang="en-US" dirty="0"/>
              <a:t>slippery materials. </a:t>
            </a:r>
          </a:p>
          <a:p>
            <a:r>
              <a:rPr lang="en-US" dirty="0"/>
              <a:t>Lightly lubricate moving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parts</a:t>
            </a:r>
            <a:r>
              <a:rPr lang="en-US" dirty="0"/>
              <a:t>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14600"/>
            <a:ext cx="2971800" cy="201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523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 &amp; MAINTENANCE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24074"/>
            <a:ext cx="3886200" cy="448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84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 &amp; MAINTENANCE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4876800" cy="4114800"/>
          </a:xfrm>
        </p:spPr>
        <p:txBody>
          <a:bodyPr/>
          <a:lstStyle/>
          <a:p>
            <a:r>
              <a:rPr lang="en-US" dirty="0"/>
              <a:t>Store ladders out of the reach </a:t>
            </a:r>
            <a:r>
              <a:rPr lang="en-US" dirty="0" smtClean="0"/>
              <a:t>of children.</a:t>
            </a:r>
          </a:p>
          <a:p>
            <a:r>
              <a:rPr lang="en-US" dirty="0" smtClean="0"/>
              <a:t>Firmly </a:t>
            </a:r>
            <a:r>
              <a:rPr lang="en-US" dirty="0"/>
              <a:t>support and protect ladders from heat, weather and corrosive materials.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3200400"/>
            <a:ext cx="361889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907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BEFORE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dirty="0"/>
              <a:t>YOU CLIMB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28850"/>
            <a:ext cx="5630762" cy="391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349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BEFORE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dirty="0"/>
              <a:t>YOU CLIMB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4953000" cy="4114800"/>
          </a:xfrm>
        </p:spPr>
        <p:txBody>
          <a:bodyPr/>
          <a:lstStyle/>
          <a:p>
            <a:r>
              <a:rPr lang="en-US" dirty="0"/>
              <a:t>Fully open the stepladder and </a:t>
            </a:r>
            <a:r>
              <a:rPr lang="en-US" dirty="0" smtClean="0"/>
              <a:t>firmly </a:t>
            </a:r>
            <a:r>
              <a:rPr lang="en-US" dirty="0"/>
              <a:t>lock both spreaders. </a:t>
            </a:r>
          </a:p>
          <a:p>
            <a:r>
              <a:rPr lang="en-US" dirty="0"/>
              <a:t>Position the ladder so you can </a:t>
            </a:r>
            <a:r>
              <a:rPr lang="en-US" dirty="0" smtClean="0"/>
              <a:t>face </a:t>
            </a:r>
            <a:r>
              <a:rPr lang="en-US" dirty="0"/>
              <a:t>your work and do not have </a:t>
            </a:r>
            <a:r>
              <a:rPr lang="en-US" dirty="0" smtClean="0"/>
              <a:t>to </a:t>
            </a:r>
            <a:r>
              <a:rPr lang="en-US" dirty="0"/>
              <a:t>lean sideways.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667000"/>
            <a:ext cx="328612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399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BEFORE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dirty="0"/>
              <a:t>YOU CLIMB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09800"/>
            <a:ext cx="595907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936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BEFORE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dirty="0"/>
              <a:t>YOU CLIMB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4876800" cy="4114800"/>
          </a:xfrm>
        </p:spPr>
        <p:txBody>
          <a:bodyPr/>
          <a:lstStyle/>
          <a:p>
            <a:r>
              <a:rPr lang="en-US" dirty="0"/>
              <a:t>Be sure that all ladder feet are on </a:t>
            </a:r>
            <a:r>
              <a:rPr lang="en-US" dirty="0" smtClean="0"/>
              <a:t>firm</a:t>
            </a:r>
            <a:r>
              <a:rPr lang="en-US" dirty="0"/>
              <a:t>, level ground. </a:t>
            </a:r>
            <a:endParaRPr lang="en-US" dirty="0" smtClean="0"/>
          </a:p>
          <a:p>
            <a:r>
              <a:rPr lang="en-US" dirty="0" smtClean="0"/>
              <a:t>Don’t </a:t>
            </a:r>
            <a:r>
              <a:rPr lang="en-US" dirty="0"/>
              <a:t>place a </a:t>
            </a:r>
            <a:r>
              <a:rPr lang="en-US" dirty="0" smtClean="0"/>
              <a:t>ladder </a:t>
            </a:r>
            <a:r>
              <a:rPr lang="en-US" dirty="0"/>
              <a:t>on slippery surfaces or </a:t>
            </a:r>
            <a:r>
              <a:rPr lang="en-US" dirty="0" smtClean="0"/>
              <a:t>place </a:t>
            </a:r>
            <a:r>
              <a:rPr lang="en-US" dirty="0"/>
              <a:t>loose materials underneath </a:t>
            </a:r>
            <a:r>
              <a:rPr lang="en-US" dirty="0" smtClean="0"/>
              <a:t>a </a:t>
            </a:r>
            <a:r>
              <a:rPr lang="en-US" dirty="0"/>
              <a:t>ladder.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2" y="2819400"/>
            <a:ext cx="3467099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456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BEFORE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dirty="0"/>
              <a:t>YOU CLIMB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Place the extension ladder </a:t>
            </a:r>
            <a:r>
              <a:rPr lang="en-US" dirty="0" smtClean="0"/>
              <a:t>top so </a:t>
            </a:r>
            <a:r>
              <a:rPr lang="en-US" dirty="0"/>
              <a:t>both rails are fully supported. </a:t>
            </a:r>
          </a:p>
          <a:p>
            <a:r>
              <a:rPr lang="en-US" dirty="0"/>
              <a:t>Support area should be at least </a:t>
            </a:r>
            <a:r>
              <a:rPr lang="en-US" dirty="0" smtClean="0"/>
              <a:t>12</a:t>
            </a:r>
            <a:r>
              <a:rPr lang="en-US" dirty="0"/>
              <a:t>" wide on both sides of the </a:t>
            </a:r>
            <a:r>
              <a:rPr lang="en-US" dirty="0" smtClean="0"/>
              <a:t>ladder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84843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BEFORE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dirty="0"/>
              <a:t>YOU CLIMB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33600"/>
            <a:ext cx="6067426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424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LADDER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9600" i="1" dirty="0" smtClean="0"/>
              <a:t>What first?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i="1" dirty="0" smtClean="0"/>
              <a:t>Information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i="1" dirty="0" smtClean="0"/>
              <a:t>Review Knowledge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2409376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BEFORE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dirty="0"/>
              <a:t>YOU CLIMB </a:t>
            </a:r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027729"/>
            <a:ext cx="3733800" cy="443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2362200" cy="440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011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BEFORE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dirty="0"/>
              <a:t>YOU CLIMB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2438400"/>
            <a:ext cx="5638800" cy="4114800"/>
          </a:xfrm>
        </p:spPr>
        <p:txBody>
          <a:bodyPr/>
          <a:lstStyle/>
          <a:p>
            <a:r>
              <a:rPr lang="en-US" dirty="0"/>
              <a:t>Use fiberglass ladders if there </a:t>
            </a:r>
            <a:r>
              <a:rPr lang="en-US" dirty="0" smtClean="0"/>
              <a:t>is even </a:t>
            </a:r>
            <a:r>
              <a:rPr lang="en-US" dirty="0"/>
              <a:t>a remote possibility of </a:t>
            </a:r>
            <a:r>
              <a:rPr lang="en-US" dirty="0" smtClean="0"/>
              <a:t>working </a:t>
            </a:r>
            <a:r>
              <a:rPr lang="en-US" dirty="0"/>
              <a:t>near electricity or </a:t>
            </a:r>
            <a:r>
              <a:rPr lang="en-US" dirty="0" smtClean="0"/>
              <a:t>overhead </a:t>
            </a:r>
            <a:r>
              <a:rPr lang="en-US" dirty="0"/>
              <a:t>power </a:t>
            </a:r>
            <a:r>
              <a:rPr lang="en-US" dirty="0" smtClean="0"/>
              <a:t>lines.</a:t>
            </a:r>
          </a:p>
          <a:p>
            <a:r>
              <a:rPr lang="en-US" dirty="0"/>
              <a:t>F</a:t>
            </a:r>
            <a:r>
              <a:rPr lang="en-US" dirty="0" smtClean="0"/>
              <a:t>iberglass </a:t>
            </a:r>
            <a:r>
              <a:rPr lang="en-US" dirty="0"/>
              <a:t>side rails are electrically </a:t>
            </a:r>
            <a:r>
              <a:rPr lang="en-US" dirty="0" smtClean="0"/>
              <a:t>non-conductive</a:t>
            </a:r>
            <a:r>
              <a:rPr lang="en-US" dirty="0"/>
              <a:t>. </a:t>
            </a:r>
            <a:endParaRPr lang="en-US" dirty="0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2652712"/>
            <a:ext cx="2837335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012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BEFORE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dirty="0"/>
              <a:t>YOU CLIMB 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133600"/>
            <a:ext cx="4343400" cy="43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94692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BEFORE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dirty="0"/>
              <a:t>YOU CLIMB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32818"/>
            <a:ext cx="457200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FFFF00"/>
                </a:solidFill>
              </a:rPr>
              <a:t>4 to 1 Rule</a:t>
            </a:r>
          </a:p>
          <a:p>
            <a:r>
              <a:rPr lang="en-US" dirty="0"/>
              <a:t>Set up your ladder at the required angle</a:t>
            </a:r>
          </a:p>
          <a:p>
            <a:r>
              <a:rPr lang="en-US" dirty="0"/>
              <a:t>For every 4 feet up, place the base of the ladder 1 foot from the wall or upper support that it rests against.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438400"/>
            <a:ext cx="3214736" cy="324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780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BEFORE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dirty="0"/>
              <a:t>YOU CLIMB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32818"/>
            <a:ext cx="457200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FFFF00"/>
                </a:solidFill>
              </a:rPr>
              <a:t>4 to 1 Rule</a:t>
            </a:r>
          </a:p>
          <a:p>
            <a:r>
              <a:rPr lang="en-US" dirty="0"/>
              <a:t>Set up your ladder at the required angle</a:t>
            </a:r>
          </a:p>
          <a:p>
            <a:r>
              <a:rPr lang="en-US" dirty="0"/>
              <a:t>For every 4 feet up, place the base of the ladder 1 foot from the wall or upper support that it rests against.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14599"/>
            <a:ext cx="3048000" cy="3042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6065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CLIMBING HABITS </a:t>
            </a:r>
            <a:r>
              <a:rPr lang="en-US" b="0" dirty="0"/>
              <a:t/>
            </a:r>
            <a:br>
              <a:rPr lang="en-US" b="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i="1" dirty="0" smtClean="0"/>
              <a:t>THE </a:t>
            </a:r>
            <a:r>
              <a:rPr lang="en-US" sz="8000" i="1" dirty="0"/>
              <a:t>RIGHT</a:t>
            </a:r>
            <a:r>
              <a:rPr lang="en-US" sz="4000" i="1" dirty="0"/>
              <a:t> WAY </a:t>
            </a:r>
            <a:endParaRPr lang="en-US" sz="4000" i="1" dirty="0" smtClean="0"/>
          </a:p>
          <a:p>
            <a:pPr marL="0" indent="0" algn="ctr">
              <a:buNone/>
            </a:pPr>
            <a:endParaRPr lang="en-US" sz="1000" i="1" dirty="0" smtClean="0"/>
          </a:p>
          <a:p>
            <a:pPr marL="0" indent="0" algn="ctr">
              <a:buNone/>
            </a:pPr>
            <a:r>
              <a:rPr lang="en-US" sz="4000" i="1" dirty="0" smtClean="0"/>
              <a:t>THE </a:t>
            </a:r>
            <a:r>
              <a:rPr lang="en-US" sz="8000" i="1" dirty="0">
                <a:solidFill>
                  <a:schemeClr val="accent2"/>
                </a:solidFill>
              </a:rPr>
              <a:t>WRONG</a:t>
            </a:r>
            <a:r>
              <a:rPr lang="en-US" sz="4000" i="1" dirty="0"/>
              <a:t> WAY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96072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CLIMBING HABITS </a:t>
            </a:r>
            <a:r>
              <a:rPr lang="en-US" b="0" dirty="0"/>
              <a:t/>
            </a:r>
            <a:br>
              <a:rPr lang="en-US" b="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i="1" dirty="0" smtClean="0"/>
              <a:t>THE </a:t>
            </a:r>
            <a:r>
              <a:rPr lang="en-US" sz="8000" i="1" dirty="0"/>
              <a:t>RIGHT</a:t>
            </a:r>
            <a:r>
              <a:rPr lang="en-US" sz="4000" i="1" dirty="0"/>
              <a:t> WAY </a:t>
            </a:r>
            <a:endParaRPr lang="en-US" sz="4000" i="1" dirty="0" smtClean="0"/>
          </a:p>
          <a:p>
            <a:pPr marL="0" indent="0" algn="ctr">
              <a:buNone/>
            </a:pPr>
            <a:endParaRPr lang="en-US" sz="1000" i="1" dirty="0" smtClean="0"/>
          </a:p>
        </p:txBody>
      </p:sp>
    </p:spTree>
    <p:extLst>
      <p:ext uri="{BB962C8B-B14F-4D97-AF65-F5344CB8AC3E}">
        <p14:creationId xmlns:p14="http://schemas.microsoft.com/office/powerpoint/2010/main" val="3705580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CLIMBING HABITS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i="1" dirty="0">
                <a:solidFill>
                  <a:schemeClr val="tx1"/>
                </a:solidFill>
              </a:rPr>
              <a:t>THE RIGHT WAY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09800"/>
            <a:ext cx="35814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960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CLIMBING HABITS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i="1" dirty="0">
                <a:solidFill>
                  <a:schemeClr val="tx1"/>
                </a:solidFill>
              </a:rPr>
              <a:t>THE RIGHT WAY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5334000" cy="4114800"/>
          </a:xfrm>
        </p:spPr>
        <p:txBody>
          <a:bodyPr/>
          <a:lstStyle/>
          <a:p>
            <a:r>
              <a:rPr lang="en-US" dirty="0"/>
              <a:t>Be sure your ladder has been </a:t>
            </a:r>
            <a:r>
              <a:rPr lang="en-US" dirty="0" smtClean="0"/>
              <a:t>properly </a:t>
            </a:r>
            <a:r>
              <a:rPr lang="en-US" dirty="0"/>
              <a:t>set-up and is used </a:t>
            </a:r>
            <a:r>
              <a:rPr lang="en-US" dirty="0" smtClean="0"/>
              <a:t>in </a:t>
            </a:r>
            <a:r>
              <a:rPr lang="en-US" dirty="0"/>
              <a:t>accordance with safety </a:t>
            </a:r>
            <a:r>
              <a:rPr lang="en-US" dirty="0" smtClean="0"/>
              <a:t>instructions </a:t>
            </a:r>
            <a:r>
              <a:rPr lang="en-US" dirty="0"/>
              <a:t>and warnings. </a:t>
            </a:r>
          </a:p>
          <a:p>
            <a:r>
              <a:rPr lang="en-US" dirty="0"/>
              <a:t>Wear shoes with non-slip soles.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686048"/>
            <a:ext cx="2438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309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CLIMBING HABITS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i="1" dirty="0">
                <a:solidFill>
                  <a:schemeClr val="tx1"/>
                </a:solidFill>
              </a:rPr>
              <a:t>THE RIGHT WAY 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40772"/>
            <a:ext cx="3305175" cy="462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173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LADDER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9600" i="1" dirty="0" smtClean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2786678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CLIMBING HABITS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i="1" dirty="0">
                <a:solidFill>
                  <a:schemeClr val="tx1"/>
                </a:solidFill>
              </a:rPr>
              <a:t>THE RIGHT WAY </a:t>
            </a:r>
            <a:endParaRPr lang="en-US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765285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95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CLIMBING HABITS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i="1" dirty="0">
                <a:solidFill>
                  <a:schemeClr val="tx1"/>
                </a:solidFill>
              </a:rPr>
              <a:t>THE RIGHT WAY </a:t>
            </a:r>
            <a:endParaRPr lang="en-US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2895600" cy="460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188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CLIMBING HABITS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i="1" dirty="0">
                <a:solidFill>
                  <a:schemeClr val="tx1"/>
                </a:solidFill>
              </a:rPr>
              <a:t>THE RIGHT WAY 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3600"/>
            <a:ext cx="3505200" cy="447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371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CLIMBING HABITS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i="1" dirty="0">
                <a:solidFill>
                  <a:schemeClr val="tx1"/>
                </a:solidFill>
              </a:rPr>
              <a:t>THE RIGHT WAY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5334000" cy="4114800"/>
          </a:xfrm>
        </p:spPr>
        <p:txBody>
          <a:bodyPr/>
          <a:lstStyle/>
          <a:p>
            <a:r>
              <a:rPr lang="en-US" dirty="0"/>
              <a:t>Keep your body centered on </a:t>
            </a:r>
            <a:r>
              <a:rPr lang="en-US" dirty="0" smtClean="0"/>
              <a:t>the ladder.</a:t>
            </a:r>
          </a:p>
          <a:p>
            <a:r>
              <a:rPr lang="en-US" dirty="0" smtClean="0"/>
              <a:t>Hold </a:t>
            </a:r>
            <a:r>
              <a:rPr lang="en-US" dirty="0"/>
              <a:t>the ladder with one </a:t>
            </a:r>
            <a:r>
              <a:rPr lang="en-US" dirty="0" smtClean="0"/>
              <a:t>hand </a:t>
            </a:r>
            <a:r>
              <a:rPr lang="en-US" dirty="0"/>
              <a:t>while working with the other. </a:t>
            </a:r>
          </a:p>
          <a:p>
            <a:r>
              <a:rPr lang="en-US" dirty="0"/>
              <a:t>Never let your belt buckle pass </a:t>
            </a:r>
            <a:r>
              <a:rPr lang="en-US" dirty="0" smtClean="0"/>
              <a:t>beyond </a:t>
            </a:r>
            <a:r>
              <a:rPr lang="en-US" dirty="0"/>
              <a:t>either ladder rail.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90800"/>
            <a:ext cx="2362200" cy="3018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793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CLIMBING HABITS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i="1" dirty="0">
                <a:solidFill>
                  <a:schemeClr val="tx1"/>
                </a:solidFill>
              </a:rPr>
              <a:t>THE RIGHT WAY </a:t>
            </a:r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133600"/>
            <a:ext cx="3962400" cy="4600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742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CLIMBING HABITS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i="1" dirty="0">
                <a:solidFill>
                  <a:schemeClr val="tx1"/>
                </a:solidFill>
              </a:rPr>
              <a:t>THE RIGHT WAY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5181600" cy="4114800"/>
          </a:xfrm>
        </p:spPr>
        <p:txBody>
          <a:bodyPr/>
          <a:lstStyle/>
          <a:p>
            <a:r>
              <a:rPr lang="en-US" dirty="0"/>
              <a:t>Move materials with extreme </a:t>
            </a:r>
            <a:r>
              <a:rPr lang="en-US" dirty="0" smtClean="0"/>
              <a:t>caution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Be </a:t>
            </a:r>
            <a:r>
              <a:rPr lang="en-US" dirty="0"/>
              <a:t>careful pushing or </a:t>
            </a:r>
            <a:r>
              <a:rPr lang="en-US" dirty="0" smtClean="0"/>
              <a:t>pulling </a:t>
            </a:r>
            <a:r>
              <a:rPr lang="en-US" dirty="0"/>
              <a:t>anything while on a </a:t>
            </a:r>
            <a:r>
              <a:rPr lang="en-US" dirty="0" smtClean="0"/>
              <a:t>ladder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may lose your </a:t>
            </a:r>
            <a:r>
              <a:rPr lang="en-US" dirty="0" smtClean="0"/>
              <a:t>balance </a:t>
            </a:r>
            <a:r>
              <a:rPr lang="en-US" dirty="0"/>
              <a:t>or tip the ladder.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2514600"/>
            <a:ext cx="275661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395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CLIMBING HABITS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i="1" dirty="0">
                <a:solidFill>
                  <a:schemeClr val="tx1"/>
                </a:solidFill>
              </a:rPr>
              <a:t>THE RIGHT WAY </a:t>
            </a:r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09800"/>
            <a:ext cx="3824288" cy="448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183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CLIMBING HABITS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i="1" dirty="0">
                <a:solidFill>
                  <a:schemeClr val="tx1"/>
                </a:solidFill>
              </a:rPr>
              <a:t>THE RIGHT WAY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5257800" cy="4114800"/>
          </a:xfrm>
        </p:spPr>
        <p:txBody>
          <a:bodyPr/>
          <a:lstStyle/>
          <a:p>
            <a:r>
              <a:rPr lang="en-US" dirty="0"/>
              <a:t>Climb facing the ladder. </a:t>
            </a:r>
            <a:endParaRPr lang="en-US" dirty="0" smtClean="0"/>
          </a:p>
          <a:p>
            <a:r>
              <a:rPr lang="en-US" dirty="0" smtClean="0"/>
              <a:t>Center your </a:t>
            </a:r>
            <a:r>
              <a:rPr lang="en-US" dirty="0"/>
              <a:t>body between the rails. </a:t>
            </a:r>
          </a:p>
          <a:p>
            <a:r>
              <a:rPr lang="en-US" dirty="0"/>
              <a:t>Maintain a firm grip. </a:t>
            </a:r>
          </a:p>
          <a:p>
            <a:r>
              <a:rPr lang="en-US" dirty="0"/>
              <a:t>Always move one step at a time, </a:t>
            </a:r>
            <a:r>
              <a:rPr lang="en-US" dirty="0" smtClean="0"/>
              <a:t>firmly </a:t>
            </a:r>
            <a:r>
              <a:rPr lang="en-US" dirty="0"/>
              <a:t>setting one foot before </a:t>
            </a:r>
            <a:r>
              <a:rPr lang="en-US" dirty="0" smtClean="0"/>
              <a:t>moving </a:t>
            </a:r>
            <a:r>
              <a:rPr lang="en-US" dirty="0"/>
              <a:t>the other.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14600"/>
            <a:ext cx="2895600" cy="339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710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CLIMBING HABITS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i="1" dirty="0">
                <a:solidFill>
                  <a:schemeClr val="tx1"/>
                </a:solidFill>
              </a:rPr>
              <a:t>THE RIGHT WAY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99" y="2209800"/>
            <a:ext cx="376484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662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CLIMBING HABITS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i="1" dirty="0">
                <a:solidFill>
                  <a:schemeClr val="tx1"/>
                </a:solidFill>
              </a:rPr>
              <a:t>THE RIGHT WAY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4343400" cy="4114800"/>
          </a:xfrm>
        </p:spPr>
        <p:txBody>
          <a:bodyPr/>
          <a:lstStyle/>
          <a:p>
            <a:r>
              <a:rPr lang="en-US" dirty="0"/>
              <a:t>Get help with a ladder that </a:t>
            </a:r>
            <a:r>
              <a:rPr lang="en-US" dirty="0" smtClean="0"/>
              <a:t>is too </a:t>
            </a:r>
            <a:r>
              <a:rPr lang="en-US" dirty="0"/>
              <a:t>heavy to handle alone.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38400"/>
            <a:ext cx="30670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601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LADDER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9600" i="1" dirty="0" smtClean="0"/>
              <a:t>What first?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i="1" dirty="0"/>
              <a:t>Review Knowledge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i="1" dirty="0" smtClean="0"/>
              <a:t>Information</a:t>
            </a:r>
          </a:p>
        </p:txBody>
      </p:sp>
    </p:spTree>
    <p:extLst>
      <p:ext uri="{BB962C8B-B14F-4D97-AF65-F5344CB8AC3E}">
        <p14:creationId xmlns:p14="http://schemas.microsoft.com/office/powerpoint/2010/main" val="3853405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CLIMBING HABITS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i="1" dirty="0">
                <a:solidFill>
                  <a:schemeClr val="tx1"/>
                </a:solidFill>
              </a:rPr>
              <a:t>THE RIGHT WAY </a:t>
            </a:r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19312"/>
            <a:ext cx="3886200" cy="459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077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CLIMBING HABITS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i="1" dirty="0">
                <a:solidFill>
                  <a:schemeClr val="tx1"/>
                </a:solidFill>
              </a:rPr>
              <a:t>THE RIGHT WAY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5181600" cy="4114800"/>
          </a:xfrm>
        </p:spPr>
        <p:txBody>
          <a:bodyPr/>
          <a:lstStyle/>
          <a:p>
            <a:r>
              <a:rPr lang="en-US" dirty="0"/>
              <a:t>Haul materials up on a line </a:t>
            </a:r>
            <a:r>
              <a:rPr lang="en-US" dirty="0" smtClean="0"/>
              <a:t>rather </a:t>
            </a:r>
            <a:r>
              <a:rPr lang="en-US" dirty="0"/>
              <a:t>than carry them up an </a:t>
            </a:r>
            <a:r>
              <a:rPr lang="en-US" dirty="0" smtClean="0"/>
              <a:t>extension </a:t>
            </a:r>
            <a:r>
              <a:rPr lang="en-US" dirty="0"/>
              <a:t>ladder. </a:t>
            </a:r>
          </a:p>
          <a:p>
            <a:r>
              <a:rPr lang="en-US" dirty="0"/>
              <a:t>Use extra caution when carrying </a:t>
            </a:r>
            <a:r>
              <a:rPr lang="en-US" dirty="0" smtClean="0"/>
              <a:t>anything </a:t>
            </a:r>
            <a:r>
              <a:rPr lang="en-US" dirty="0"/>
              <a:t>on a ladder.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41186"/>
            <a:ext cx="2590800" cy="334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998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CLIMBING HABITS </a:t>
            </a:r>
            <a:r>
              <a:rPr lang="en-US" b="0" dirty="0"/>
              <a:t/>
            </a:r>
            <a:br>
              <a:rPr lang="en-US" b="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1000" i="1" dirty="0" smtClean="0"/>
          </a:p>
          <a:p>
            <a:pPr marL="0" indent="0" algn="ctr">
              <a:buNone/>
            </a:pPr>
            <a:r>
              <a:rPr lang="en-US" sz="4000" i="1" dirty="0" smtClean="0"/>
              <a:t>THE </a:t>
            </a:r>
            <a:r>
              <a:rPr lang="en-US" sz="8000" i="1" dirty="0">
                <a:solidFill>
                  <a:schemeClr val="accent2"/>
                </a:solidFill>
              </a:rPr>
              <a:t>WRONG</a:t>
            </a:r>
            <a:r>
              <a:rPr lang="en-US" sz="4000" i="1" dirty="0"/>
              <a:t> WAY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05580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CLIMBING HABITS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i="1" dirty="0">
                <a:solidFill>
                  <a:schemeClr val="tx1"/>
                </a:solidFill>
              </a:rPr>
              <a:t>THE </a:t>
            </a:r>
            <a:r>
              <a:rPr lang="en-US" i="1" dirty="0">
                <a:solidFill>
                  <a:schemeClr val="accent2"/>
                </a:solidFill>
              </a:rPr>
              <a:t>WRONG</a:t>
            </a:r>
            <a:r>
              <a:rPr lang="en-US" i="1" dirty="0">
                <a:solidFill>
                  <a:schemeClr val="tx1"/>
                </a:solidFill>
              </a:rPr>
              <a:t> WAY </a:t>
            </a:r>
            <a:endParaRPr lang="en-US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09800"/>
            <a:ext cx="3733800" cy="4381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167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CLIMBING HABITS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i="1" dirty="0">
                <a:solidFill>
                  <a:schemeClr val="tx1"/>
                </a:solidFill>
              </a:rPr>
              <a:t>THE </a:t>
            </a:r>
            <a:r>
              <a:rPr lang="en-US" i="1" dirty="0">
                <a:solidFill>
                  <a:schemeClr val="accent2"/>
                </a:solidFill>
              </a:rPr>
              <a:t>WRONG</a:t>
            </a:r>
            <a:r>
              <a:rPr lang="en-US" i="1" dirty="0">
                <a:solidFill>
                  <a:schemeClr val="tx1"/>
                </a:solidFill>
              </a:rPr>
              <a:t> WAY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4724400" cy="4114800"/>
          </a:xfrm>
        </p:spPr>
        <p:txBody>
          <a:bodyPr/>
          <a:lstStyle/>
          <a:p>
            <a:r>
              <a:rPr lang="en-US" dirty="0"/>
              <a:t>Never use a </a:t>
            </a:r>
            <a:r>
              <a:rPr lang="en-US" dirty="0" smtClean="0"/>
              <a:t>damaged </a:t>
            </a:r>
            <a:r>
              <a:rPr lang="en-US" dirty="0"/>
              <a:t>ladder. </a:t>
            </a:r>
          </a:p>
          <a:p>
            <a:r>
              <a:rPr lang="en-US" dirty="0"/>
              <a:t>Damaged ladders must be tagged for repair or disposal.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5" y="2514600"/>
            <a:ext cx="2895600" cy="33976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091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CLIMBING HABITS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i="1" dirty="0">
                <a:solidFill>
                  <a:schemeClr val="tx1"/>
                </a:solidFill>
              </a:rPr>
              <a:t>THE </a:t>
            </a:r>
            <a:r>
              <a:rPr lang="en-US" i="1" dirty="0">
                <a:solidFill>
                  <a:schemeClr val="accent2"/>
                </a:solidFill>
              </a:rPr>
              <a:t>WRONG</a:t>
            </a:r>
            <a:r>
              <a:rPr lang="en-US" i="1" dirty="0">
                <a:solidFill>
                  <a:schemeClr val="tx1"/>
                </a:solidFill>
              </a:rPr>
              <a:t> WAY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76474"/>
            <a:ext cx="3733800" cy="433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300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CLIMBING HABITS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i="1" dirty="0">
                <a:solidFill>
                  <a:schemeClr val="tx1"/>
                </a:solidFill>
              </a:rPr>
              <a:t>THE </a:t>
            </a:r>
            <a:r>
              <a:rPr lang="en-US" i="1" dirty="0">
                <a:solidFill>
                  <a:schemeClr val="accent2"/>
                </a:solidFill>
              </a:rPr>
              <a:t>WRONG</a:t>
            </a:r>
            <a:r>
              <a:rPr lang="en-US" i="1" dirty="0">
                <a:solidFill>
                  <a:schemeClr val="tx1"/>
                </a:solidFill>
              </a:rPr>
              <a:t> WAY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4648200" cy="4114800"/>
          </a:xfrm>
        </p:spPr>
        <p:txBody>
          <a:bodyPr/>
          <a:lstStyle/>
          <a:p>
            <a:r>
              <a:rPr lang="en-US" dirty="0"/>
              <a:t>Don’t stand above the highest safe standing level. 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319337"/>
            <a:ext cx="3200400" cy="371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19600"/>
            <a:ext cx="4495800" cy="128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455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CLIMBING HABITS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i="1" dirty="0">
                <a:solidFill>
                  <a:schemeClr val="tx1"/>
                </a:solidFill>
              </a:rPr>
              <a:t>THE </a:t>
            </a:r>
            <a:r>
              <a:rPr lang="en-US" i="1" dirty="0">
                <a:solidFill>
                  <a:schemeClr val="accent2"/>
                </a:solidFill>
              </a:rPr>
              <a:t>WRONG</a:t>
            </a:r>
            <a:r>
              <a:rPr lang="en-US" i="1" dirty="0">
                <a:solidFill>
                  <a:schemeClr val="tx1"/>
                </a:solidFill>
              </a:rPr>
              <a:t> WAY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71699"/>
            <a:ext cx="3505200" cy="4542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381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CLIMBING HABITS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i="1" dirty="0">
                <a:solidFill>
                  <a:schemeClr val="tx1"/>
                </a:solidFill>
              </a:rPr>
              <a:t>THE </a:t>
            </a:r>
            <a:r>
              <a:rPr lang="en-US" i="1" dirty="0">
                <a:solidFill>
                  <a:schemeClr val="accent2"/>
                </a:solidFill>
              </a:rPr>
              <a:t>WRONG</a:t>
            </a:r>
            <a:r>
              <a:rPr lang="en-US" i="1" dirty="0">
                <a:solidFill>
                  <a:schemeClr val="tx1"/>
                </a:solidFill>
              </a:rPr>
              <a:t> WAY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5105400" cy="4114800"/>
          </a:xfrm>
        </p:spPr>
        <p:txBody>
          <a:bodyPr/>
          <a:lstStyle/>
          <a:p>
            <a:r>
              <a:rPr lang="en-US" dirty="0"/>
              <a:t>Never climb a closed stepladder. It may slip out from under you. 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614612"/>
            <a:ext cx="2667000" cy="345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67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CLIMBING HABITS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i="1" dirty="0">
                <a:solidFill>
                  <a:schemeClr val="tx1"/>
                </a:solidFill>
              </a:rPr>
              <a:t>THE </a:t>
            </a:r>
            <a:r>
              <a:rPr lang="en-US" i="1" dirty="0">
                <a:solidFill>
                  <a:schemeClr val="accent2"/>
                </a:solidFill>
              </a:rPr>
              <a:t>WRONG</a:t>
            </a:r>
            <a:r>
              <a:rPr lang="en-US" i="1" dirty="0">
                <a:solidFill>
                  <a:schemeClr val="tx1"/>
                </a:solidFill>
              </a:rPr>
              <a:t> WAY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45505"/>
            <a:ext cx="3505200" cy="449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32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455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CLIMBING HABITS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i="1" dirty="0">
                <a:solidFill>
                  <a:schemeClr val="tx1"/>
                </a:solidFill>
              </a:rPr>
              <a:t>THE </a:t>
            </a:r>
            <a:r>
              <a:rPr lang="en-US" i="1" dirty="0">
                <a:solidFill>
                  <a:schemeClr val="accent2"/>
                </a:solidFill>
              </a:rPr>
              <a:t>WRONG</a:t>
            </a:r>
            <a:r>
              <a:rPr lang="en-US" i="1" dirty="0">
                <a:solidFill>
                  <a:schemeClr val="tx1"/>
                </a:solidFill>
              </a:rPr>
              <a:t> WAY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5638800" cy="4114800"/>
          </a:xfrm>
        </p:spPr>
        <p:txBody>
          <a:bodyPr/>
          <a:lstStyle/>
          <a:p>
            <a:r>
              <a:rPr lang="en-US" dirty="0"/>
              <a:t>Don’t stand or sit on a stepladder top. You could easily lose your </a:t>
            </a:r>
            <a:r>
              <a:rPr lang="en-US" dirty="0" smtClean="0"/>
              <a:t>balance </a:t>
            </a:r>
            <a:r>
              <a:rPr lang="en-US" dirty="0"/>
              <a:t>or tip the ladder. </a:t>
            </a:r>
            <a:endParaRPr lang="en-US" dirty="0" smtClean="0"/>
          </a:p>
          <a:p>
            <a:r>
              <a:rPr lang="en-US" dirty="0" smtClean="0"/>
              <a:t>Ladder </a:t>
            </a:r>
            <a:r>
              <a:rPr lang="en-US" dirty="0"/>
              <a:t>tops warn users not to stand or sit </a:t>
            </a:r>
            <a:r>
              <a:rPr lang="en-US" dirty="0" smtClean="0"/>
              <a:t>on </a:t>
            </a:r>
            <a:r>
              <a:rPr lang="en-US" dirty="0"/>
              <a:t>them. 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2362200"/>
            <a:ext cx="2590800" cy="33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893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CLIMBING HABITS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i="1" dirty="0">
                <a:solidFill>
                  <a:schemeClr val="tx1"/>
                </a:solidFill>
              </a:rPr>
              <a:t>THE </a:t>
            </a:r>
            <a:r>
              <a:rPr lang="en-US" i="1" dirty="0">
                <a:solidFill>
                  <a:schemeClr val="accent2"/>
                </a:solidFill>
              </a:rPr>
              <a:t>WRONG</a:t>
            </a:r>
            <a:r>
              <a:rPr lang="en-US" i="1" dirty="0">
                <a:solidFill>
                  <a:schemeClr val="tx1"/>
                </a:solidFill>
              </a:rPr>
              <a:t> WAY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09800"/>
            <a:ext cx="3810000" cy="451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058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CLIMBING HABITS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i="1" dirty="0">
                <a:solidFill>
                  <a:schemeClr val="tx1"/>
                </a:solidFill>
              </a:rPr>
              <a:t>THE </a:t>
            </a:r>
            <a:r>
              <a:rPr lang="en-US" i="1" dirty="0">
                <a:solidFill>
                  <a:schemeClr val="accent2"/>
                </a:solidFill>
              </a:rPr>
              <a:t>WRONG</a:t>
            </a:r>
            <a:r>
              <a:rPr lang="en-US" i="1" dirty="0">
                <a:solidFill>
                  <a:schemeClr val="tx1"/>
                </a:solidFill>
              </a:rPr>
              <a:t> WAY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6019800" cy="4114800"/>
          </a:xfrm>
        </p:spPr>
        <p:txBody>
          <a:bodyPr/>
          <a:lstStyle/>
          <a:p>
            <a:r>
              <a:rPr lang="en-US" dirty="0"/>
              <a:t>Never permit more than one person on a single-sided stepladder or on any extension ladder. </a:t>
            </a:r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are designed to hold only one person at a time. 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7" y="2438400"/>
            <a:ext cx="2395538" cy="309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893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CLIMBING HABITS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i="1" dirty="0">
                <a:solidFill>
                  <a:schemeClr val="tx1"/>
                </a:solidFill>
              </a:rPr>
              <a:t>THE </a:t>
            </a:r>
            <a:r>
              <a:rPr lang="en-US" i="1" dirty="0">
                <a:solidFill>
                  <a:schemeClr val="accent2"/>
                </a:solidFill>
              </a:rPr>
              <a:t>WRONG</a:t>
            </a:r>
            <a:r>
              <a:rPr lang="en-US" i="1" dirty="0">
                <a:solidFill>
                  <a:schemeClr val="tx1"/>
                </a:solidFill>
              </a:rPr>
              <a:t> WAY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09800"/>
            <a:ext cx="3505200" cy="456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903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CLIMBING HABITS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i="1" dirty="0">
                <a:solidFill>
                  <a:schemeClr val="tx1"/>
                </a:solidFill>
              </a:rPr>
              <a:t>THE </a:t>
            </a:r>
            <a:r>
              <a:rPr lang="en-US" i="1" dirty="0">
                <a:solidFill>
                  <a:schemeClr val="accent2"/>
                </a:solidFill>
              </a:rPr>
              <a:t>WRONG</a:t>
            </a:r>
            <a:r>
              <a:rPr lang="en-US" i="1" dirty="0">
                <a:solidFill>
                  <a:schemeClr val="tx1"/>
                </a:solidFill>
              </a:rPr>
              <a:t> WAY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6172200" cy="4114800"/>
          </a:xfrm>
        </p:spPr>
        <p:txBody>
          <a:bodyPr/>
          <a:lstStyle/>
          <a:p>
            <a:r>
              <a:rPr lang="en-US" dirty="0"/>
              <a:t>Do not place the base of an extension ladder too close to the building as it may tip over backward. </a:t>
            </a:r>
            <a:endParaRPr lang="en-US" dirty="0" smtClean="0"/>
          </a:p>
          <a:p>
            <a:r>
              <a:rPr lang="en-US" dirty="0" smtClean="0"/>
              <a:t>Do </a:t>
            </a:r>
            <a:r>
              <a:rPr lang="en-US" dirty="0"/>
              <a:t>not place the base of an extension ladder too far away from the building, as it may slip out at the bottom. 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524125"/>
            <a:ext cx="2209800" cy="287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893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CLIMBING HABITS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i="1" dirty="0">
                <a:solidFill>
                  <a:schemeClr val="tx1"/>
                </a:solidFill>
              </a:rPr>
              <a:t>THE </a:t>
            </a:r>
            <a:r>
              <a:rPr lang="en-US" i="1" dirty="0">
                <a:solidFill>
                  <a:schemeClr val="accent2"/>
                </a:solidFill>
              </a:rPr>
              <a:t>WRONG</a:t>
            </a:r>
            <a:r>
              <a:rPr lang="en-US" i="1" dirty="0">
                <a:solidFill>
                  <a:schemeClr val="tx1"/>
                </a:solidFill>
              </a:rPr>
              <a:t> WAY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95512"/>
            <a:ext cx="3505200" cy="449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980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CLIMBING HABITS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i="1" dirty="0">
                <a:solidFill>
                  <a:schemeClr val="tx1"/>
                </a:solidFill>
              </a:rPr>
              <a:t>THE </a:t>
            </a:r>
            <a:r>
              <a:rPr lang="en-US" i="1" dirty="0">
                <a:solidFill>
                  <a:schemeClr val="accent2"/>
                </a:solidFill>
              </a:rPr>
              <a:t>WRONG</a:t>
            </a:r>
            <a:r>
              <a:rPr lang="en-US" i="1" dirty="0">
                <a:solidFill>
                  <a:schemeClr val="tx1"/>
                </a:solidFill>
              </a:rPr>
              <a:t> WAY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4800600" cy="4114800"/>
          </a:xfrm>
        </p:spPr>
        <p:txBody>
          <a:bodyPr/>
          <a:lstStyle/>
          <a:p>
            <a:r>
              <a:rPr lang="en-US" dirty="0"/>
              <a:t>Don’t climb on or off a ladder from the side.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could push the ladder away and fall. 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7" y="2514600"/>
            <a:ext cx="2667000" cy="341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893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CLIMBING HABITS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i="1" dirty="0">
                <a:solidFill>
                  <a:schemeClr val="tx1"/>
                </a:solidFill>
              </a:rPr>
              <a:t>THE </a:t>
            </a:r>
            <a:r>
              <a:rPr lang="en-US" i="1" dirty="0">
                <a:solidFill>
                  <a:schemeClr val="accent2"/>
                </a:solidFill>
              </a:rPr>
              <a:t>WRONG</a:t>
            </a:r>
            <a:r>
              <a:rPr lang="en-US" i="1" dirty="0">
                <a:solidFill>
                  <a:schemeClr val="tx1"/>
                </a:solidFill>
              </a:rPr>
              <a:t> WAY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3599"/>
            <a:ext cx="3886200" cy="462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500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CLIMBING HABITS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i="1" dirty="0">
                <a:solidFill>
                  <a:schemeClr val="tx1"/>
                </a:solidFill>
              </a:rPr>
              <a:t>THE </a:t>
            </a:r>
            <a:r>
              <a:rPr lang="en-US" i="1" dirty="0">
                <a:solidFill>
                  <a:schemeClr val="accent2"/>
                </a:solidFill>
              </a:rPr>
              <a:t>WRONG</a:t>
            </a:r>
            <a:r>
              <a:rPr lang="en-US" i="1" dirty="0">
                <a:solidFill>
                  <a:schemeClr val="tx1"/>
                </a:solidFill>
              </a:rPr>
              <a:t> WAY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5257800" cy="4114800"/>
          </a:xfrm>
        </p:spPr>
        <p:txBody>
          <a:bodyPr/>
          <a:lstStyle/>
          <a:p>
            <a:r>
              <a:rPr lang="en-US" dirty="0"/>
              <a:t>Never leave a </a:t>
            </a:r>
            <a:r>
              <a:rPr lang="en-US" dirty="0" smtClean="0"/>
              <a:t>ladder </a:t>
            </a:r>
            <a:r>
              <a:rPr lang="en-US" dirty="0"/>
              <a:t>unattended. </a:t>
            </a:r>
            <a:r>
              <a:rPr lang="en-US" dirty="0" smtClean="0"/>
              <a:t>This </a:t>
            </a:r>
            <a:r>
              <a:rPr lang="en-US" dirty="0"/>
              <a:t>may present </a:t>
            </a:r>
            <a:r>
              <a:rPr lang="en-US" dirty="0" smtClean="0"/>
              <a:t>a </a:t>
            </a:r>
            <a:r>
              <a:rPr lang="en-US" dirty="0"/>
              <a:t>hazard to others </a:t>
            </a:r>
            <a:r>
              <a:rPr lang="en-US" dirty="0" smtClean="0"/>
              <a:t>in </a:t>
            </a:r>
            <a:r>
              <a:rPr lang="en-US" dirty="0"/>
              <a:t>the area. </a:t>
            </a:r>
            <a:endParaRPr lang="en-US" dirty="0" smtClean="0"/>
          </a:p>
          <a:p>
            <a:r>
              <a:rPr lang="en-US" dirty="0"/>
              <a:t>Do not allow </a:t>
            </a:r>
            <a:r>
              <a:rPr lang="en-US" dirty="0" smtClean="0"/>
              <a:t>children </a:t>
            </a:r>
            <a:r>
              <a:rPr lang="en-US" dirty="0"/>
              <a:t>to play or climb on ladders. 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438399"/>
            <a:ext cx="2971800" cy="35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893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CLIMBING HABITS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i="1" dirty="0">
                <a:solidFill>
                  <a:schemeClr val="tx1"/>
                </a:solidFill>
              </a:rPr>
              <a:t>THE </a:t>
            </a:r>
            <a:r>
              <a:rPr lang="en-US" i="1" dirty="0">
                <a:solidFill>
                  <a:schemeClr val="accent2"/>
                </a:solidFill>
              </a:rPr>
              <a:t>WRONG</a:t>
            </a:r>
            <a:r>
              <a:rPr lang="en-US" i="1" dirty="0">
                <a:solidFill>
                  <a:schemeClr val="tx1"/>
                </a:solidFill>
              </a:rPr>
              <a:t> WAY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09799"/>
            <a:ext cx="3733800" cy="439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373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LADDER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9600" i="1" dirty="0" smtClean="0"/>
              <a:t>Let’s Test You Knowledge</a:t>
            </a:r>
            <a:endParaRPr lang="en-US" sz="9600" i="1" dirty="0"/>
          </a:p>
        </p:txBody>
      </p:sp>
    </p:spTree>
    <p:extLst>
      <p:ext uri="{BB962C8B-B14F-4D97-AF65-F5344CB8AC3E}">
        <p14:creationId xmlns:p14="http://schemas.microsoft.com/office/powerpoint/2010/main" val="3964130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CLIMBING HABITS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i="1" dirty="0">
                <a:solidFill>
                  <a:schemeClr val="tx1"/>
                </a:solidFill>
              </a:rPr>
              <a:t>THE </a:t>
            </a:r>
            <a:r>
              <a:rPr lang="en-US" i="1" dirty="0">
                <a:solidFill>
                  <a:schemeClr val="accent2"/>
                </a:solidFill>
              </a:rPr>
              <a:t>WRONG</a:t>
            </a:r>
            <a:r>
              <a:rPr lang="en-US" i="1" dirty="0">
                <a:solidFill>
                  <a:schemeClr val="tx1"/>
                </a:solidFill>
              </a:rPr>
              <a:t> WAY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4800600" cy="4114800"/>
          </a:xfrm>
        </p:spPr>
        <p:txBody>
          <a:bodyPr/>
          <a:lstStyle/>
          <a:p>
            <a:r>
              <a:rPr lang="en-US" dirty="0"/>
              <a:t>Never try to move </a:t>
            </a:r>
            <a:r>
              <a:rPr lang="en-US" dirty="0" smtClean="0"/>
              <a:t>a </a:t>
            </a:r>
            <a:r>
              <a:rPr lang="en-US" dirty="0"/>
              <a:t>ladder while on </a:t>
            </a:r>
            <a:r>
              <a:rPr lang="en-US" dirty="0" smtClean="0"/>
              <a:t>it </a:t>
            </a:r>
            <a:r>
              <a:rPr lang="en-US" dirty="0"/>
              <a:t>by bouncing or “walking” the </a:t>
            </a:r>
            <a:r>
              <a:rPr lang="en-US" dirty="0" smtClean="0"/>
              <a:t>ladder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Step </a:t>
            </a:r>
            <a:r>
              <a:rPr lang="en-US" dirty="0"/>
              <a:t>down and carry the </a:t>
            </a:r>
            <a:r>
              <a:rPr lang="en-US" dirty="0" smtClean="0"/>
              <a:t>ladder </a:t>
            </a:r>
            <a:r>
              <a:rPr lang="en-US" dirty="0"/>
              <a:t>to the new working position. 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362199"/>
            <a:ext cx="3200400" cy="376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6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CLIMBING HABITS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i="1" dirty="0">
                <a:solidFill>
                  <a:schemeClr val="tx1"/>
                </a:solidFill>
              </a:rPr>
              <a:t>THE </a:t>
            </a:r>
            <a:r>
              <a:rPr lang="en-US" i="1" dirty="0">
                <a:solidFill>
                  <a:schemeClr val="accent2"/>
                </a:solidFill>
              </a:rPr>
              <a:t>WRONG</a:t>
            </a:r>
            <a:r>
              <a:rPr lang="en-US" i="1" dirty="0">
                <a:solidFill>
                  <a:schemeClr val="tx1"/>
                </a:solidFill>
              </a:rPr>
              <a:t> WAY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133599"/>
            <a:ext cx="3733800" cy="44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6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CLIMBING HABITS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i="1" dirty="0">
                <a:solidFill>
                  <a:schemeClr val="tx1"/>
                </a:solidFill>
              </a:rPr>
              <a:t>THE </a:t>
            </a:r>
            <a:r>
              <a:rPr lang="en-US" i="1" dirty="0">
                <a:solidFill>
                  <a:schemeClr val="accent2"/>
                </a:solidFill>
              </a:rPr>
              <a:t>WRONG</a:t>
            </a:r>
            <a:r>
              <a:rPr lang="en-US" i="1" dirty="0">
                <a:solidFill>
                  <a:schemeClr val="tx1"/>
                </a:solidFill>
              </a:rPr>
              <a:t> WAY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6324600" cy="4114800"/>
          </a:xfrm>
        </p:spPr>
        <p:txBody>
          <a:bodyPr/>
          <a:lstStyle/>
          <a:p>
            <a:r>
              <a:rPr lang="en-US" dirty="0"/>
              <a:t>Never position the ladder where it blocks foot traffic, work vehicles, or where it could be bumped by a door.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it is necessary </a:t>
            </a:r>
            <a:r>
              <a:rPr lang="en-US" dirty="0" smtClean="0"/>
              <a:t>to </a:t>
            </a:r>
            <a:r>
              <a:rPr lang="en-US" dirty="0"/>
              <a:t>use a ladder in </a:t>
            </a:r>
            <a:r>
              <a:rPr lang="en-US" dirty="0" smtClean="0"/>
              <a:t>front </a:t>
            </a:r>
            <a:r>
              <a:rPr lang="en-US" dirty="0"/>
              <a:t>of a door, </a:t>
            </a:r>
            <a:r>
              <a:rPr lang="en-US" dirty="0" smtClean="0"/>
              <a:t>lock </a:t>
            </a:r>
            <a:r>
              <a:rPr lang="en-US" dirty="0"/>
              <a:t>or barricade the door and put </a:t>
            </a:r>
            <a:r>
              <a:rPr lang="en-US" dirty="0" smtClean="0"/>
              <a:t>up </a:t>
            </a:r>
            <a:r>
              <a:rPr lang="en-US" dirty="0"/>
              <a:t>a caution sign. 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257" y="2667000"/>
            <a:ext cx="172713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914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CLIMBING HABITS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i="1" dirty="0">
                <a:solidFill>
                  <a:schemeClr val="tx1"/>
                </a:solidFill>
              </a:rPr>
              <a:t>THE </a:t>
            </a:r>
            <a:r>
              <a:rPr lang="en-US" i="1" dirty="0">
                <a:solidFill>
                  <a:schemeClr val="accent2"/>
                </a:solidFill>
              </a:rPr>
              <a:t>WRONG</a:t>
            </a:r>
            <a:r>
              <a:rPr lang="en-US" i="1" dirty="0">
                <a:solidFill>
                  <a:schemeClr val="tx1"/>
                </a:solidFill>
              </a:rPr>
              <a:t> WAY </a:t>
            </a:r>
            <a:endParaRPr lang="en-US" dirty="0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09800"/>
            <a:ext cx="3733800" cy="4358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013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CLIMBING HABITS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i="1" dirty="0">
                <a:solidFill>
                  <a:schemeClr val="tx1"/>
                </a:solidFill>
              </a:rPr>
              <a:t>THE </a:t>
            </a:r>
            <a:r>
              <a:rPr lang="en-US" i="1" dirty="0">
                <a:solidFill>
                  <a:schemeClr val="accent2"/>
                </a:solidFill>
              </a:rPr>
              <a:t>WRONG</a:t>
            </a:r>
            <a:r>
              <a:rPr lang="en-US" i="1" dirty="0">
                <a:solidFill>
                  <a:schemeClr val="tx1"/>
                </a:solidFill>
              </a:rPr>
              <a:t> WAY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4648200" cy="4114800"/>
          </a:xfrm>
        </p:spPr>
        <p:txBody>
          <a:bodyPr/>
          <a:lstStyle/>
          <a:p>
            <a:r>
              <a:rPr lang="en-US" dirty="0"/>
              <a:t>Don’t place blocks, bricks or other loose materials under a </a:t>
            </a:r>
            <a:r>
              <a:rPr lang="en-US" dirty="0" smtClean="0"/>
              <a:t>ladder </a:t>
            </a:r>
            <a:r>
              <a:rPr lang="en-US" dirty="0"/>
              <a:t>to adjust for </a:t>
            </a:r>
            <a:r>
              <a:rPr lang="en-US" dirty="0" err="1" smtClean="0"/>
              <a:t>unlevel</a:t>
            </a:r>
            <a:r>
              <a:rPr lang="en-US" dirty="0" smtClean="0"/>
              <a:t> </a:t>
            </a:r>
            <a:r>
              <a:rPr lang="en-US" dirty="0"/>
              <a:t>ground.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29653"/>
            <a:ext cx="3102371" cy="36210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013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CLIMBING HABITS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i="1" dirty="0">
                <a:solidFill>
                  <a:schemeClr val="tx1"/>
                </a:solidFill>
              </a:rPr>
              <a:t>THE </a:t>
            </a:r>
            <a:r>
              <a:rPr lang="en-US" i="1" dirty="0">
                <a:solidFill>
                  <a:schemeClr val="accent2"/>
                </a:solidFill>
              </a:rPr>
              <a:t>WRONG</a:t>
            </a:r>
            <a:r>
              <a:rPr lang="en-US" i="1" dirty="0">
                <a:solidFill>
                  <a:schemeClr val="tx1"/>
                </a:solidFill>
              </a:rPr>
              <a:t> WAY </a:t>
            </a:r>
            <a:endParaRPr lang="en-US" dirty="0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09799"/>
            <a:ext cx="3810000" cy="4514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013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CLIMBING HABITS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i="1" dirty="0">
                <a:solidFill>
                  <a:schemeClr val="tx1"/>
                </a:solidFill>
              </a:rPr>
              <a:t>THE </a:t>
            </a:r>
            <a:r>
              <a:rPr lang="en-US" i="1" dirty="0">
                <a:solidFill>
                  <a:schemeClr val="accent2"/>
                </a:solidFill>
              </a:rPr>
              <a:t>WRONG</a:t>
            </a:r>
            <a:r>
              <a:rPr lang="en-US" i="1" dirty="0">
                <a:solidFill>
                  <a:schemeClr val="tx1"/>
                </a:solidFill>
              </a:rPr>
              <a:t> WAY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5029200" cy="4114800"/>
          </a:xfrm>
        </p:spPr>
        <p:txBody>
          <a:bodyPr/>
          <a:lstStyle/>
          <a:p>
            <a:r>
              <a:rPr lang="en-US" dirty="0"/>
              <a:t>Don’t over-reach, lean to one side or stand on one foot.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could lose </a:t>
            </a:r>
            <a:r>
              <a:rPr lang="en-US" dirty="0" smtClean="0"/>
              <a:t>your balance </a:t>
            </a:r>
            <a:r>
              <a:rPr lang="en-US" dirty="0"/>
              <a:t>or tip the ladder. 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14600"/>
            <a:ext cx="2667000" cy="316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013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CLIMBING HABITS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i="1" dirty="0">
                <a:solidFill>
                  <a:schemeClr val="tx1"/>
                </a:solidFill>
              </a:rPr>
              <a:t>THE </a:t>
            </a:r>
            <a:r>
              <a:rPr lang="en-US" i="1" dirty="0">
                <a:solidFill>
                  <a:schemeClr val="accent2"/>
                </a:solidFill>
              </a:rPr>
              <a:t>WRONG</a:t>
            </a:r>
            <a:r>
              <a:rPr lang="en-US" i="1" dirty="0">
                <a:solidFill>
                  <a:schemeClr val="tx1"/>
                </a:solidFill>
              </a:rPr>
              <a:t> WAY </a:t>
            </a:r>
            <a:endParaRPr lang="en-US" dirty="0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09800"/>
            <a:ext cx="3810000" cy="445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013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CLIMBING HABITS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i="1" dirty="0">
                <a:solidFill>
                  <a:schemeClr val="tx1"/>
                </a:solidFill>
              </a:rPr>
              <a:t>THE </a:t>
            </a:r>
            <a:r>
              <a:rPr lang="en-US" i="1" dirty="0">
                <a:solidFill>
                  <a:schemeClr val="accent2"/>
                </a:solidFill>
              </a:rPr>
              <a:t>WRONG</a:t>
            </a:r>
            <a:r>
              <a:rPr lang="en-US" i="1" dirty="0">
                <a:solidFill>
                  <a:schemeClr val="tx1"/>
                </a:solidFill>
              </a:rPr>
              <a:t> WAY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4581525" cy="4114800"/>
          </a:xfrm>
        </p:spPr>
        <p:txBody>
          <a:bodyPr/>
          <a:lstStyle/>
          <a:p>
            <a:r>
              <a:rPr lang="en-US" dirty="0"/>
              <a:t>Never attempt to cut anything on a </a:t>
            </a:r>
            <a:r>
              <a:rPr lang="en-US" dirty="0" smtClean="0"/>
              <a:t>ladder.</a:t>
            </a:r>
          </a:p>
          <a:p>
            <a:r>
              <a:rPr lang="en-US" dirty="0" smtClean="0"/>
              <a:t>Only </a:t>
            </a:r>
            <a:r>
              <a:rPr lang="en-US" dirty="0"/>
              <a:t>use a properly equipped ladder or a saw horse. 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2" y="2514600"/>
            <a:ext cx="3048000" cy="3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013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CLIMBING HABITS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i="1" dirty="0">
                <a:solidFill>
                  <a:schemeClr val="tx1"/>
                </a:solidFill>
              </a:rPr>
              <a:t>THE </a:t>
            </a:r>
            <a:r>
              <a:rPr lang="en-US" i="1" dirty="0">
                <a:solidFill>
                  <a:schemeClr val="accent2"/>
                </a:solidFill>
              </a:rPr>
              <a:t>WRONG</a:t>
            </a:r>
            <a:r>
              <a:rPr lang="en-US" i="1" dirty="0">
                <a:solidFill>
                  <a:schemeClr val="tx1"/>
                </a:solidFill>
              </a:rPr>
              <a:t> WAY </a:t>
            </a:r>
            <a:endParaRPr lang="en-US" dirty="0"/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09800"/>
            <a:ext cx="3810000" cy="4538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013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LADDER INSPECTION </a:t>
            </a:r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07803"/>
            <a:ext cx="3657600" cy="423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2" y="2286000"/>
            <a:ext cx="44910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788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CLIMBING HABITS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i="1" dirty="0">
                <a:solidFill>
                  <a:schemeClr val="tx1"/>
                </a:solidFill>
              </a:rPr>
              <a:t>THE </a:t>
            </a:r>
            <a:r>
              <a:rPr lang="en-US" i="1" dirty="0">
                <a:solidFill>
                  <a:schemeClr val="accent2"/>
                </a:solidFill>
              </a:rPr>
              <a:t>WRONG</a:t>
            </a:r>
            <a:r>
              <a:rPr lang="en-US" i="1" dirty="0">
                <a:solidFill>
                  <a:schemeClr val="tx1"/>
                </a:solidFill>
              </a:rPr>
              <a:t> WAY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4648200" cy="4114800"/>
          </a:xfrm>
        </p:spPr>
        <p:txBody>
          <a:bodyPr/>
          <a:lstStyle/>
          <a:p>
            <a:r>
              <a:rPr lang="en-US" dirty="0"/>
              <a:t>Don’t climb down a ladder with your back to the ladder.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could easily slip or fall. 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14599"/>
            <a:ext cx="3006492" cy="358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013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CLIMBING HABITS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i="1" dirty="0">
                <a:solidFill>
                  <a:schemeClr val="tx1"/>
                </a:solidFill>
              </a:rPr>
              <a:t>THE </a:t>
            </a:r>
            <a:r>
              <a:rPr lang="en-US" i="1" dirty="0">
                <a:solidFill>
                  <a:schemeClr val="accent2"/>
                </a:solidFill>
              </a:rPr>
              <a:t>WRONG</a:t>
            </a:r>
            <a:r>
              <a:rPr lang="en-US" i="1" dirty="0">
                <a:solidFill>
                  <a:schemeClr val="tx1"/>
                </a:solidFill>
              </a:rPr>
              <a:t> WAY </a:t>
            </a:r>
            <a:endParaRPr lang="en-US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33600"/>
            <a:ext cx="3886200" cy="4617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013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CLIMBING HABITS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i="1" dirty="0">
                <a:solidFill>
                  <a:schemeClr val="tx1"/>
                </a:solidFill>
              </a:rPr>
              <a:t>THE </a:t>
            </a:r>
            <a:r>
              <a:rPr lang="en-US" i="1" dirty="0">
                <a:solidFill>
                  <a:schemeClr val="accent2"/>
                </a:solidFill>
              </a:rPr>
              <a:t>WRONG</a:t>
            </a:r>
            <a:r>
              <a:rPr lang="en-US" i="1" dirty="0">
                <a:solidFill>
                  <a:schemeClr val="tx1"/>
                </a:solidFill>
              </a:rPr>
              <a:t> WAY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5181600" cy="4114800"/>
          </a:xfrm>
        </p:spPr>
        <p:txBody>
          <a:bodyPr/>
          <a:lstStyle/>
          <a:p>
            <a:r>
              <a:rPr lang="en-US" dirty="0"/>
              <a:t>Never drop or </a:t>
            </a:r>
            <a:r>
              <a:rPr lang="en-US" dirty="0" smtClean="0"/>
              <a:t>throw ladders.</a:t>
            </a:r>
          </a:p>
          <a:p>
            <a:r>
              <a:rPr lang="en-US" dirty="0" smtClean="0"/>
              <a:t>Doing </a:t>
            </a:r>
            <a:r>
              <a:rPr lang="en-US" dirty="0"/>
              <a:t>so can </a:t>
            </a:r>
            <a:r>
              <a:rPr lang="en-US" dirty="0" smtClean="0"/>
              <a:t>damage </a:t>
            </a:r>
            <a:r>
              <a:rPr lang="en-US" dirty="0"/>
              <a:t>or weaken them </a:t>
            </a:r>
            <a:r>
              <a:rPr lang="en-US" dirty="0" smtClean="0"/>
              <a:t>and </a:t>
            </a:r>
            <a:r>
              <a:rPr lang="en-US" dirty="0"/>
              <a:t>cause serious injury to others. 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9" y="2438400"/>
            <a:ext cx="2886151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013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CLIMBING HABITS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i="1" dirty="0">
                <a:solidFill>
                  <a:schemeClr val="tx1"/>
                </a:solidFill>
              </a:rPr>
              <a:t>THE </a:t>
            </a:r>
            <a:r>
              <a:rPr lang="en-US" i="1" dirty="0">
                <a:solidFill>
                  <a:schemeClr val="accent2"/>
                </a:solidFill>
              </a:rPr>
              <a:t>WRONG</a:t>
            </a:r>
            <a:r>
              <a:rPr lang="en-US" i="1" dirty="0">
                <a:solidFill>
                  <a:schemeClr val="tx1"/>
                </a:solidFill>
              </a:rPr>
              <a:t> WAY </a:t>
            </a:r>
            <a:endParaRPr lang="en-US" dirty="0"/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133600"/>
            <a:ext cx="3886200" cy="449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121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CLIMBING HABITS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i="1" dirty="0">
                <a:solidFill>
                  <a:schemeClr val="tx1"/>
                </a:solidFill>
              </a:rPr>
              <a:t>THE </a:t>
            </a:r>
            <a:r>
              <a:rPr lang="en-US" i="1" dirty="0">
                <a:solidFill>
                  <a:schemeClr val="accent2"/>
                </a:solidFill>
              </a:rPr>
              <a:t>WRONG</a:t>
            </a:r>
            <a:r>
              <a:rPr lang="en-US" i="1" dirty="0">
                <a:solidFill>
                  <a:schemeClr val="tx1"/>
                </a:solidFill>
              </a:rPr>
              <a:t> WAY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4724400" cy="4114800"/>
          </a:xfrm>
        </p:spPr>
        <p:txBody>
          <a:bodyPr/>
          <a:lstStyle/>
          <a:p>
            <a:r>
              <a:rPr lang="en-US" dirty="0"/>
              <a:t>Don’t climb from one ladder to </a:t>
            </a:r>
            <a:r>
              <a:rPr lang="en-US" dirty="0" smtClean="0"/>
              <a:t>another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may tip the ladder or </a:t>
            </a:r>
            <a:r>
              <a:rPr lang="en-US" dirty="0" smtClean="0"/>
              <a:t>slip </a:t>
            </a:r>
            <a:r>
              <a:rPr lang="en-US" dirty="0"/>
              <a:t>and fall. 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438400"/>
            <a:ext cx="30861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040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CLIMBING HABITS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i="1" dirty="0">
                <a:solidFill>
                  <a:schemeClr val="tx1"/>
                </a:solidFill>
              </a:rPr>
              <a:t>THE </a:t>
            </a:r>
            <a:r>
              <a:rPr lang="en-US" i="1" dirty="0">
                <a:solidFill>
                  <a:schemeClr val="accent2"/>
                </a:solidFill>
              </a:rPr>
              <a:t>WRONG</a:t>
            </a:r>
            <a:r>
              <a:rPr lang="en-US" i="1" dirty="0">
                <a:solidFill>
                  <a:schemeClr val="tx1"/>
                </a:solidFill>
              </a:rPr>
              <a:t> WAY </a:t>
            </a:r>
            <a:endParaRPr lang="en-US" dirty="0"/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133600"/>
            <a:ext cx="3810000" cy="4470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040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CLIMBING HABITS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i="1" dirty="0">
                <a:solidFill>
                  <a:schemeClr val="tx1"/>
                </a:solidFill>
              </a:rPr>
              <a:t>THE </a:t>
            </a:r>
            <a:r>
              <a:rPr lang="en-US" i="1" dirty="0">
                <a:solidFill>
                  <a:schemeClr val="accent2"/>
                </a:solidFill>
              </a:rPr>
              <a:t>WRONG</a:t>
            </a:r>
            <a:r>
              <a:rPr lang="en-US" i="1" dirty="0">
                <a:solidFill>
                  <a:schemeClr val="tx1"/>
                </a:solidFill>
              </a:rPr>
              <a:t> WAY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4648200" cy="4114800"/>
          </a:xfrm>
        </p:spPr>
        <p:txBody>
          <a:bodyPr/>
          <a:lstStyle/>
          <a:p>
            <a:r>
              <a:rPr lang="en-US" dirty="0"/>
              <a:t>Never climb a closed stepladder.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may slip out from under you. 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14600"/>
            <a:ext cx="307657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040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CLIMBING HABITS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i="1" dirty="0">
                <a:solidFill>
                  <a:schemeClr val="tx1"/>
                </a:solidFill>
              </a:rPr>
              <a:t>THE </a:t>
            </a:r>
            <a:r>
              <a:rPr lang="en-US" i="1" dirty="0">
                <a:solidFill>
                  <a:schemeClr val="accent2"/>
                </a:solidFill>
              </a:rPr>
              <a:t>WRONG</a:t>
            </a:r>
            <a:r>
              <a:rPr lang="en-US" i="1" dirty="0">
                <a:solidFill>
                  <a:schemeClr val="tx1"/>
                </a:solidFill>
              </a:rPr>
              <a:t> WAY </a:t>
            </a:r>
            <a:endParaRPr lang="en-US" dirty="0"/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09800"/>
            <a:ext cx="3810000" cy="442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040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CLIMBING HABITS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i="1" dirty="0">
                <a:solidFill>
                  <a:schemeClr val="tx1"/>
                </a:solidFill>
              </a:rPr>
              <a:t>THE </a:t>
            </a:r>
            <a:r>
              <a:rPr lang="en-US" i="1" dirty="0">
                <a:solidFill>
                  <a:schemeClr val="accent2"/>
                </a:solidFill>
              </a:rPr>
              <a:t>WRONG</a:t>
            </a:r>
            <a:r>
              <a:rPr lang="en-US" i="1" dirty="0">
                <a:solidFill>
                  <a:schemeClr val="tx1"/>
                </a:solidFill>
              </a:rPr>
              <a:t> WAY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5105400" cy="4114800"/>
          </a:xfrm>
        </p:spPr>
        <p:txBody>
          <a:bodyPr/>
          <a:lstStyle/>
          <a:p>
            <a:r>
              <a:rPr lang="en-US" dirty="0"/>
              <a:t>Don’t climb on </a:t>
            </a:r>
            <a:r>
              <a:rPr lang="en-US" dirty="0" smtClean="0"/>
              <a:t>the </a:t>
            </a:r>
            <a:r>
              <a:rPr lang="en-US" dirty="0"/>
              <a:t>back of a </a:t>
            </a:r>
            <a:r>
              <a:rPr lang="en-US" dirty="0" smtClean="0"/>
              <a:t>single sided stepladder</a:t>
            </a:r>
            <a:r>
              <a:rPr lang="en-US" dirty="0"/>
              <a:t>. It is not designed to carry </a:t>
            </a:r>
            <a:r>
              <a:rPr lang="en-US" dirty="0" smtClean="0"/>
              <a:t>a </a:t>
            </a:r>
            <a:r>
              <a:rPr lang="en-US" dirty="0"/>
              <a:t>person’s weight. </a:t>
            </a:r>
            <a:endParaRPr lang="en-US" dirty="0" smtClean="0"/>
          </a:p>
          <a:p>
            <a:r>
              <a:rPr lang="en-US" dirty="0" smtClean="0"/>
              <a:t>Doing </a:t>
            </a:r>
            <a:r>
              <a:rPr lang="en-US" dirty="0"/>
              <a:t>so can </a:t>
            </a:r>
            <a:r>
              <a:rPr lang="en-US" dirty="0" smtClean="0"/>
              <a:t>damage </a:t>
            </a:r>
            <a:r>
              <a:rPr lang="en-US" dirty="0"/>
              <a:t>the </a:t>
            </a:r>
            <a:r>
              <a:rPr lang="en-US" dirty="0" smtClean="0"/>
              <a:t>ladder </a:t>
            </a:r>
            <a:r>
              <a:rPr lang="en-US" dirty="0"/>
              <a:t>or </a:t>
            </a:r>
            <a:r>
              <a:rPr lang="en-US" dirty="0" smtClean="0"/>
              <a:t>result in </a:t>
            </a:r>
            <a:r>
              <a:rPr lang="en-US" dirty="0"/>
              <a:t>an injury. 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90800"/>
            <a:ext cx="2945308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040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385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LADDER INSPECTION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4800600" cy="4114800"/>
          </a:xfrm>
        </p:spPr>
        <p:txBody>
          <a:bodyPr/>
          <a:lstStyle/>
          <a:p>
            <a:r>
              <a:rPr lang="en-US" dirty="0"/>
              <a:t>Look over your ladder carefully when you buy it and each time </a:t>
            </a:r>
            <a:r>
              <a:rPr lang="en-US" dirty="0" smtClean="0"/>
              <a:t>before </a:t>
            </a:r>
            <a:r>
              <a:rPr lang="en-US" dirty="0"/>
              <a:t>climbing. </a:t>
            </a:r>
            <a:endParaRPr lang="en-US" dirty="0" smtClean="0"/>
          </a:p>
          <a:p>
            <a:r>
              <a:rPr lang="en-US" dirty="0" smtClean="0"/>
              <a:t>Look </a:t>
            </a:r>
            <a:r>
              <a:rPr lang="en-US" dirty="0"/>
              <a:t>for missing, damaged or loose components.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600325"/>
            <a:ext cx="3276600" cy="2242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176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REVIEW</a:t>
            </a:r>
            <a:br>
              <a:rPr lang="en-US" dirty="0" smtClean="0"/>
            </a:br>
            <a:r>
              <a:rPr lang="en-US" dirty="0" smtClean="0"/>
              <a:t>FINAL ADVICE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65246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REVIEW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133600"/>
            <a:ext cx="5163566" cy="4419600"/>
          </a:xfrm>
        </p:spPr>
      </p:pic>
    </p:spTree>
    <p:extLst>
      <p:ext uri="{BB962C8B-B14F-4D97-AF65-F5344CB8AC3E}">
        <p14:creationId xmlns:p14="http://schemas.microsoft.com/office/powerpoint/2010/main" val="4096445307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ADVICE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524000"/>
            <a:ext cx="3352800" cy="5213562"/>
          </a:xfrm>
        </p:spPr>
      </p:pic>
    </p:spTree>
    <p:extLst>
      <p:ext uri="{BB962C8B-B14F-4D97-AF65-F5344CB8AC3E}">
        <p14:creationId xmlns:p14="http://schemas.microsoft.com/office/powerpoint/2010/main" val="1306077387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3964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LADDER INSPECTION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4876800" cy="4114800"/>
          </a:xfrm>
        </p:spPr>
        <p:txBody>
          <a:bodyPr/>
          <a:lstStyle/>
          <a:p>
            <a:r>
              <a:rPr lang="en-US" dirty="0"/>
              <a:t>Make sure that working parts </a:t>
            </a:r>
            <a:r>
              <a:rPr lang="en-US" dirty="0" smtClean="0"/>
              <a:t>move properly </a:t>
            </a:r>
            <a:r>
              <a:rPr lang="en-US" dirty="0"/>
              <a:t>and that all </a:t>
            </a:r>
            <a:r>
              <a:rPr lang="en-US" dirty="0" smtClean="0"/>
              <a:t>connections </a:t>
            </a:r>
            <a:r>
              <a:rPr lang="en-US" dirty="0"/>
              <a:t>are secure. </a:t>
            </a:r>
          </a:p>
          <a:p>
            <a:r>
              <a:rPr lang="en-US" dirty="0"/>
              <a:t>Carefully check spreaders, </a:t>
            </a:r>
            <a:r>
              <a:rPr lang="en-US" dirty="0" smtClean="0"/>
              <a:t>extension </a:t>
            </a:r>
            <a:r>
              <a:rPr lang="en-US" dirty="0"/>
              <a:t>ladder locks, flippers and safety shoes.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12" y="2667000"/>
            <a:ext cx="3265110" cy="227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623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1_brknbars">
  <a:themeElements>
    <a:clrScheme name="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FF0066"/>
      </a:accent2>
      <a:accent3>
        <a:srgbClr val="AAAAFF"/>
      </a:accent3>
      <a:accent4>
        <a:srgbClr val="DADADA"/>
      </a:accent4>
      <a:accent5>
        <a:srgbClr val="FFCAAA"/>
      </a:accent5>
      <a:accent6>
        <a:srgbClr val="E7005C"/>
      </a:accent6>
      <a:hlink>
        <a:srgbClr val="FF0000"/>
      </a:hlink>
      <a:folHlink>
        <a:srgbClr val="969696"/>
      </a:folHlink>
    </a:clrScheme>
    <a:fontScheme name="brknbars">
      <a:majorFont>
        <a:latin typeface="Segoe Media Center"/>
        <a:ea typeface=""/>
        <a:cs typeface=""/>
      </a:majorFont>
      <a:minorFont>
        <a:latin typeface="Segoe Media Ce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defRPr>
        </a:defPPr>
      </a:lstStyle>
    </a:lnDef>
  </a:objectDefaults>
  <a:extraClrSchemeLst>
    <a:extraClrScheme>
      <a:clrScheme name="brknbar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knbar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knbar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knbar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knbar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knbar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knbar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brknbars">
  <a:themeElements>
    <a:clrScheme name="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FF0066"/>
      </a:accent2>
      <a:accent3>
        <a:srgbClr val="AAAAFF"/>
      </a:accent3>
      <a:accent4>
        <a:srgbClr val="DADADA"/>
      </a:accent4>
      <a:accent5>
        <a:srgbClr val="FFCAAA"/>
      </a:accent5>
      <a:accent6>
        <a:srgbClr val="E7005C"/>
      </a:accent6>
      <a:hlink>
        <a:srgbClr val="FF0000"/>
      </a:hlink>
      <a:folHlink>
        <a:srgbClr val="969696"/>
      </a:folHlink>
    </a:clrScheme>
    <a:fontScheme name="brknbars">
      <a:majorFont>
        <a:latin typeface="Segoe Media Center"/>
        <a:ea typeface=""/>
        <a:cs typeface=""/>
      </a:majorFont>
      <a:minorFont>
        <a:latin typeface="Segoe Media Ce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defRPr>
        </a:defPPr>
      </a:lstStyle>
    </a:lnDef>
  </a:objectDefaults>
  <a:extraClrSchemeLst>
    <a:extraClrScheme>
      <a:clrScheme name="brknbar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knbar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knbar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knbar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knbar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knbar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knbar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rknbars">
  <a:themeElements>
    <a:clrScheme name="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FF0066"/>
      </a:accent2>
      <a:accent3>
        <a:srgbClr val="AAAAFF"/>
      </a:accent3>
      <a:accent4>
        <a:srgbClr val="DADADA"/>
      </a:accent4>
      <a:accent5>
        <a:srgbClr val="FFCAAA"/>
      </a:accent5>
      <a:accent6>
        <a:srgbClr val="E7005C"/>
      </a:accent6>
      <a:hlink>
        <a:srgbClr val="FF0000"/>
      </a:hlink>
      <a:folHlink>
        <a:srgbClr val="969696"/>
      </a:folHlink>
    </a:clrScheme>
    <a:fontScheme name="brknbars">
      <a:majorFont>
        <a:latin typeface="Segoe Media Center"/>
        <a:ea typeface=""/>
        <a:cs typeface=""/>
      </a:majorFont>
      <a:minorFont>
        <a:latin typeface="Segoe Media Ce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defRPr>
        </a:defPPr>
      </a:lstStyle>
    </a:lnDef>
  </a:objectDefaults>
  <a:extraClrSchemeLst>
    <a:extraClrScheme>
      <a:clrScheme name="brknbar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knbar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knbar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knbar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knbar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knbar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knbar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7372</TotalTime>
  <Words>1136</Words>
  <Application>Microsoft Office PowerPoint</Application>
  <PresentationFormat>On-screen Show (4:3)</PresentationFormat>
  <Paragraphs>176</Paragraphs>
  <Slides>83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8" baseType="lpstr">
      <vt:lpstr>1_brknbars</vt:lpstr>
      <vt:lpstr>Custom Design</vt:lpstr>
      <vt:lpstr>2_brknbars</vt:lpstr>
      <vt:lpstr>brknbars</vt:lpstr>
      <vt:lpstr>Photo Editor Photo</vt:lpstr>
      <vt:lpstr>Archdiocese of Seattle</vt:lpstr>
      <vt:lpstr>LADDER SAFETY</vt:lpstr>
      <vt:lpstr>LADDER SAFETY</vt:lpstr>
      <vt:lpstr>LADDER SAFETY</vt:lpstr>
      <vt:lpstr> </vt:lpstr>
      <vt:lpstr>LADDER SAFETY</vt:lpstr>
      <vt:lpstr>LADDER INSPECTION </vt:lpstr>
      <vt:lpstr>LADDER INSPECTION </vt:lpstr>
      <vt:lpstr>LADDER INSPECTION </vt:lpstr>
      <vt:lpstr>CARE &amp; MAINTENANCE </vt:lpstr>
      <vt:lpstr>CARE &amp; MAINTENANCE </vt:lpstr>
      <vt:lpstr>CARE &amp; MAINTENANCE </vt:lpstr>
      <vt:lpstr>CARE &amp; MAINTENANCE </vt:lpstr>
      <vt:lpstr>SAFETY BEFORE  YOU CLIMB </vt:lpstr>
      <vt:lpstr>SAFETY BEFORE  YOU CLIMB </vt:lpstr>
      <vt:lpstr>SAFETY BEFORE  YOU CLIMB </vt:lpstr>
      <vt:lpstr>SAFETY BEFORE  YOU CLIMB </vt:lpstr>
      <vt:lpstr>SAFETY BEFORE  YOU CLIMB </vt:lpstr>
      <vt:lpstr>SAFETY BEFORE  YOU CLIMB </vt:lpstr>
      <vt:lpstr>SAFETY BEFORE  YOU CLIMB </vt:lpstr>
      <vt:lpstr>SAFETY BEFORE  YOU CLIMB </vt:lpstr>
      <vt:lpstr>SAFETY BEFORE  YOU CLIMB </vt:lpstr>
      <vt:lpstr>SAFETY BEFORE  YOU CLIMB </vt:lpstr>
      <vt:lpstr>SAFETY BEFORE  YOU CLIMB </vt:lpstr>
      <vt:lpstr>SAFE CLIMBING HABITS  </vt:lpstr>
      <vt:lpstr>SAFE CLIMBING HABITS  </vt:lpstr>
      <vt:lpstr>SAFE CLIMBING HABITS  THE RIGHT WAY </vt:lpstr>
      <vt:lpstr>SAFE CLIMBING HABITS  THE RIGHT WAY </vt:lpstr>
      <vt:lpstr>SAFE CLIMBING HABITS  THE RIGHT WAY </vt:lpstr>
      <vt:lpstr>SAFE CLIMBING HABITS  THE RIGHT WAY </vt:lpstr>
      <vt:lpstr>SAFE CLIMBING HABITS  THE RIGHT WAY </vt:lpstr>
      <vt:lpstr>SAFE CLIMBING HABITS  THE RIGHT WAY </vt:lpstr>
      <vt:lpstr>SAFE CLIMBING HABITS  THE RIGHT WAY </vt:lpstr>
      <vt:lpstr>SAFE CLIMBING HABITS  THE RIGHT WAY </vt:lpstr>
      <vt:lpstr>SAFE CLIMBING HABITS  THE RIGHT WAY </vt:lpstr>
      <vt:lpstr>SAFE CLIMBING HABITS  THE RIGHT WAY </vt:lpstr>
      <vt:lpstr>SAFE CLIMBING HABITS  THE RIGHT WAY </vt:lpstr>
      <vt:lpstr>SAFE CLIMBING HABITS  THE RIGHT WAY </vt:lpstr>
      <vt:lpstr>SAFE CLIMBING HABITS  THE RIGHT WAY </vt:lpstr>
      <vt:lpstr>SAFE CLIMBING HABITS  THE RIGHT WAY </vt:lpstr>
      <vt:lpstr>SAFE CLIMBING HABITS  THE RIGHT WAY </vt:lpstr>
      <vt:lpstr>SAFE CLIMBING HABITS  </vt:lpstr>
      <vt:lpstr>SAFE CLIMBING HABITS  THE WRONG WAY </vt:lpstr>
      <vt:lpstr>SAFE CLIMBING HABITS  THE WRONG WAY </vt:lpstr>
      <vt:lpstr>SAFE CLIMBING HABITS  THE WRONG WAY </vt:lpstr>
      <vt:lpstr>SAFE CLIMBING HABITS  THE WRONG WAY </vt:lpstr>
      <vt:lpstr>SAFE CLIMBING HABITS  THE WRONG WAY </vt:lpstr>
      <vt:lpstr>SAFE CLIMBING HABITS  THE WRONG WAY </vt:lpstr>
      <vt:lpstr>SAFE CLIMBING HABITS  THE WRONG WAY </vt:lpstr>
      <vt:lpstr>SAFE CLIMBING HABITS  THE WRONG WAY </vt:lpstr>
      <vt:lpstr>SAFE CLIMBING HABITS  THE WRONG WAY </vt:lpstr>
      <vt:lpstr>SAFE CLIMBING HABITS  THE WRONG WAY </vt:lpstr>
      <vt:lpstr>SAFE CLIMBING HABITS  THE WRONG WAY </vt:lpstr>
      <vt:lpstr>SAFE CLIMBING HABITS  THE WRONG WAY </vt:lpstr>
      <vt:lpstr>SAFE CLIMBING HABITS  THE WRONG WAY </vt:lpstr>
      <vt:lpstr>SAFE CLIMBING HABITS  THE WRONG WAY </vt:lpstr>
      <vt:lpstr>SAFE CLIMBING HABITS  THE WRONG WAY </vt:lpstr>
      <vt:lpstr>SAFE CLIMBING HABITS  THE WRONG WAY </vt:lpstr>
      <vt:lpstr>SAFE CLIMBING HABITS  THE WRONG WAY </vt:lpstr>
      <vt:lpstr>SAFE CLIMBING HABITS  THE WRONG WAY </vt:lpstr>
      <vt:lpstr>SAFE CLIMBING HABITS  THE WRONG WAY </vt:lpstr>
      <vt:lpstr>SAFE CLIMBING HABITS  THE WRONG WAY </vt:lpstr>
      <vt:lpstr>SAFE CLIMBING HABITS  THE WRONG WAY </vt:lpstr>
      <vt:lpstr>SAFE CLIMBING HABITS  THE WRONG WAY </vt:lpstr>
      <vt:lpstr>SAFE CLIMBING HABITS  THE WRONG WAY </vt:lpstr>
      <vt:lpstr>SAFE CLIMBING HABITS  THE WRONG WAY </vt:lpstr>
      <vt:lpstr>SAFE CLIMBING HABITS  THE WRONG WAY </vt:lpstr>
      <vt:lpstr>SAFE CLIMBING HABITS  THE WRONG WAY </vt:lpstr>
      <vt:lpstr>SAFE CLIMBING HABITS  THE WRONG WAY </vt:lpstr>
      <vt:lpstr>SAFE CLIMBING HABITS  THE WRONG WAY </vt:lpstr>
      <vt:lpstr>SAFE CLIMBING HABITS  THE WRONG WAY </vt:lpstr>
      <vt:lpstr>SAFE CLIMBING HABITS  THE WRONG WAY </vt:lpstr>
      <vt:lpstr>SAFE CLIMBING HABITS  THE WRONG WAY </vt:lpstr>
      <vt:lpstr>SAFE CLIMBING HABITS  THE WRONG WAY </vt:lpstr>
      <vt:lpstr>SAFE CLIMBING HABITS  THE WRONG WAY </vt:lpstr>
      <vt:lpstr>SAFE CLIMBING HABITS  THE WRONG WAY </vt:lpstr>
      <vt:lpstr>SAFE CLIMBING HABITS  THE WRONG WAY </vt:lpstr>
      <vt:lpstr>SAFE CLIMBING HABITS  THE WRONG WAY </vt:lpstr>
      <vt:lpstr>PowerPoint Presentation</vt:lpstr>
      <vt:lpstr>FINAL REVIEW FINAL ADVICE</vt:lpstr>
      <vt:lpstr>FINAL REVIEW</vt:lpstr>
      <vt:lpstr>FINAL ADVICE</vt:lpstr>
      <vt:lpstr>PowerPoint Presentation</vt:lpstr>
    </vt:vector>
  </TitlesOfParts>
  <Manager>Michael Silverstein</Manager>
  <Company>WA State Dept. of Labor and Industries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Abestos Overview</dc:title>
  <dc:subject>Asbestos Overview of Hazards and Regulations</dc:subject>
  <dc:creator>Division of Occupational Safety and Health (DOSH)</dc:creator>
  <cp:keywords>Asbestos Overview of Hazards and Regulations</cp:keywords>
  <cp:lastModifiedBy>Dave</cp:lastModifiedBy>
  <cp:revision>305</cp:revision>
  <dcterms:created xsi:type="dcterms:W3CDTF">2007-06-21T17:41:24Z</dcterms:created>
  <dcterms:modified xsi:type="dcterms:W3CDTF">2017-10-04T12:36:21Z</dcterms:modified>
  <cp:category>Safety Training Kits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000800d616000000000001024120</vt:lpwstr>
  </property>
</Properties>
</file>