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  <p:sldMasterId id="2147484117" r:id="rId2"/>
    <p:sldMasterId id="2147484129" r:id="rId3"/>
    <p:sldMasterId id="2147484091" r:id="rId4"/>
  </p:sldMasterIdLst>
  <p:notesMasterIdLst>
    <p:notesMasterId r:id="rId31"/>
  </p:notesMasterIdLst>
  <p:handoutMasterIdLst>
    <p:handoutMasterId r:id="rId32"/>
  </p:handoutMasterIdLst>
  <p:sldIdLst>
    <p:sldId id="311" r:id="rId5"/>
    <p:sldId id="620" r:id="rId6"/>
    <p:sldId id="632" r:id="rId7"/>
    <p:sldId id="631" r:id="rId8"/>
    <p:sldId id="633" r:id="rId9"/>
    <p:sldId id="634" r:id="rId10"/>
    <p:sldId id="638" r:id="rId11"/>
    <p:sldId id="636" r:id="rId12"/>
    <p:sldId id="639" r:id="rId13"/>
    <p:sldId id="637" r:id="rId14"/>
    <p:sldId id="646" r:id="rId15"/>
    <p:sldId id="640" r:id="rId16"/>
    <p:sldId id="641" r:id="rId17"/>
    <p:sldId id="642" r:id="rId18"/>
    <p:sldId id="643" r:id="rId19"/>
    <p:sldId id="647" r:id="rId20"/>
    <p:sldId id="648" r:id="rId21"/>
    <p:sldId id="649" r:id="rId22"/>
    <p:sldId id="650" r:id="rId23"/>
    <p:sldId id="651" r:id="rId24"/>
    <p:sldId id="652" r:id="rId25"/>
    <p:sldId id="653" r:id="rId26"/>
    <p:sldId id="654" r:id="rId27"/>
    <p:sldId id="655" r:id="rId28"/>
    <p:sldId id="656" r:id="rId29"/>
    <p:sldId id="644" r:id="rId30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B7"/>
    <a:srgbClr val="753F00"/>
    <a:srgbClr val="676200"/>
    <a:srgbClr val="D4D2B4"/>
    <a:srgbClr val="E2C4A6"/>
    <a:srgbClr val="E8D1BA"/>
    <a:srgbClr val="FFC220"/>
    <a:srgbClr val="FFE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2" autoAdjust="0"/>
    <p:restoredTop sz="92904" autoAdjust="0"/>
  </p:normalViewPr>
  <p:slideViewPr>
    <p:cSldViewPr>
      <p:cViewPr>
        <p:scale>
          <a:sx n="67" d="100"/>
          <a:sy n="67" d="100"/>
        </p:scale>
        <p:origin x="-121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96D0EA1-3CB0-492E-9497-6D807572E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05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C940336-4110-445E-B84F-3EBF4374B70D}" type="datetimeFigureOut">
              <a:rPr lang="en-US"/>
              <a:pPr>
                <a:defRPr/>
              </a:pPr>
              <a:t>9/25/2018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F497692-D760-4499-B60B-16128821DD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886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9099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886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81000"/>
            <a:ext cx="21145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912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6533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381000"/>
            <a:ext cx="8458200" cy="617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263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24D48-E813-4858-A8FA-F5F8AC73450E}" type="datetimeFigureOut">
              <a:rPr lang="en-US"/>
              <a:pPr>
                <a:defRPr/>
              </a:pPr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84691-309B-417D-AF96-51BD7C0CD9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426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7FB0-DC02-413B-990C-EE958FE1D633}" type="datetimeFigureOut">
              <a:rPr lang="en-US"/>
              <a:pPr>
                <a:defRPr/>
              </a:pPr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C9CF3-1DCF-42A7-A606-D83ACA2000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12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9DF92-D28E-4D0E-93F3-B54E605552DB}" type="datetimeFigureOut">
              <a:rPr lang="en-US"/>
              <a:pPr>
                <a:defRPr/>
              </a:pPr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FF65D-0604-45B4-8AEA-51B133085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83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62F45-1C7C-4203-93EF-673B6DBAF726}" type="datetimeFigureOut">
              <a:rPr lang="en-US"/>
              <a:pPr>
                <a:defRPr/>
              </a:pPr>
              <a:t>9/25/2018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F8F01-A2B1-40D3-B719-6A27983981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60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09500-FC9E-4ED2-B365-06AD726DB173}" type="datetimeFigureOut">
              <a:rPr lang="en-US"/>
              <a:pPr>
                <a:defRPr/>
              </a:pPr>
              <a:t>9/25/2018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A54A3-592F-4849-BCF9-2330E86496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75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4A7BB-6969-4CA0-A351-C8A683D77ACF}" type="datetimeFigureOut">
              <a:rPr lang="en-US"/>
              <a:pPr>
                <a:defRPr/>
              </a:pPr>
              <a:t>9/25/2018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38A63-FE56-4400-A451-4C31FCCA45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493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03C90-0FE8-4C17-BF7C-9241DCA0DD5D}" type="datetimeFigureOut">
              <a:rPr lang="en-US"/>
              <a:pPr>
                <a:defRPr/>
              </a:pPr>
              <a:t>9/25/2018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C4FCE-35B6-428E-B1DB-C0164438AD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93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Media Center"/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Media Center"/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Media Center"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Media Center"/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Media Cente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620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DDC87-60D4-4655-AAC2-972C07A4D450}" type="datetimeFigureOut">
              <a:rPr lang="en-US"/>
              <a:pPr>
                <a:defRPr/>
              </a:pPr>
              <a:t>9/25/2018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1E8E1-6460-409A-A189-08DCB3349D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64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4DA7-1300-4AE3-83CB-E496F5C4E349}" type="datetimeFigureOut">
              <a:rPr lang="en-US"/>
              <a:pPr>
                <a:defRPr/>
              </a:pPr>
              <a:t>9/25/2018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713D2-98CA-493A-B72A-F13572602B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30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72C5-B385-4637-B8D8-06451C08EB08}" type="datetimeFigureOut">
              <a:rPr lang="en-US"/>
              <a:pPr>
                <a:defRPr/>
              </a:pPr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3D35D-D0D7-49C2-8A3E-7EDC1C889B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896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BF28C-CCC9-4C04-8B0C-1EA66596FBBB}" type="datetimeFigureOut">
              <a:rPr lang="en-US"/>
              <a:pPr>
                <a:defRPr/>
              </a:pPr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D9F37-7D1A-442B-9659-2750A09049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369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1107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2806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785597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4384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4384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231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8749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1151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414794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888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406227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719911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1836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81000"/>
            <a:ext cx="21145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912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8967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381000"/>
            <a:ext cx="8458200" cy="617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8050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8123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1524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53485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4384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4384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530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4384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4384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0779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8383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8576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79589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286722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281108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3559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81000"/>
            <a:ext cx="21145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912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3713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381000"/>
            <a:ext cx="8458200" cy="617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540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10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875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0249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78310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2957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vmlDrawing" Target="../drawings/vmlDrawing1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vmlDrawing" Target="../drawings/vmlDrawing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ChangeArrowheads="1"/>
          </p:cNvSpPr>
          <p:nvPr/>
        </p:nvSpPr>
        <p:spPr bwMode="auto">
          <a:xfrm>
            <a:off x="533400" y="1828800"/>
            <a:ext cx="8229600" cy="228600"/>
          </a:xfrm>
          <a:prstGeom prst="rect">
            <a:avLst/>
          </a:prstGeom>
          <a:gradFill rotWithShape="0">
            <a:gsLst>
              <a:gs pos="0">
                <a:srgbClr val="0000E0"/>
              </a:gs>
              <a:gs pos="100000">
                <a:srgbClr val="00009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458200" cy="1123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438400"/>
            <a:ext cx="8077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29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6096000"/>
            <a:ext cx="46672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585" r:id="rId1"/>
    <p:sldLayoutId id="2147484586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  <p:sldLayoutId id="2147484594" r:id="rId10"/>
    <p:sldLayoutId id="2147484595" r:id="rId11"/>
    <p:sldLayoutId id="2147484596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2BB40B-080B-4F5F-8694-5F6B351FDDD3}" type="datetimeFigureOut">
              <a:rPr lang="en-US"/>
              <a:pPr>
                <a:defRPr/>
              </a:pPr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9E4553-DC3D-480E-BF6E-6B75B6A856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7"/>
          <p:cNvSpPr>
            <a:spLocks noChangeArrowheads="1"/>
          </p:cNvSpPr>
          <p:nvPr/>
        </p:nvSpPr>
        <p:spPr bwMode="auto">
          <a:xfrm>
            <a:off x="533400" y="1828800"/>
            <a:ext cx="8229600" cy="228600"/>
          </a:xfrm>
          <a:prstGeom prst="rect">
            <a:avLst/>
          </a:prstGeom>
          <a:gradFill rotWithShape="0">
            <a:gsLst>
              <a:gs pos="0">
                <a:srgbClr val="0000E0"/>
              </a:gs>
              <a:gs pos="100000">
                <a:srgbClr val="00009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458200" cy="1123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438400"/>
            <a:ext cx="8077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</a:t>
            </a:r>
          </a:p>
          <a:p>
            <a:pPr lvl="0"/>
            <a:endParaRPr lang="en-US" smtClean="0"/>
          </a:p>
          <a:p>
            <a:pPr lvl="0"/>
            <a:r>
              <a:rPr lang="en-US" smtClean="0"/>
              <a:t>edit Master text styles</a:t>
            </a:r>
          </a:p>
        </p:txBody>
      </p:sp>
      <p:graphicFrame>
        <p:nvGraphicFramePr>
          <p:cNvPr id="3077" name="Object 23"/>
          <p:cNvGraphicFramePr>
            <a:graphicFrameLocks noChangeAspect="1"/>
          </p:cNvGraphicFramePr>
          <p:nvPr/>
        </p:nvGraphicFramePr>
        <p:xfrm>
          <a:off x="8286750" y="5895975"/>
          <a:ext cx="8572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" name="Photo Editor Photo" r:id="rId15" imgW="857143" imgH="961905" progId="MSPhotoEd.3">
                  <p:embed/>
                </p:oleObj>
              </mc:Choice>
              <mc:Fallback>
                <p:oleObj name="Photo Editor Photo" r:id="rId15" imgW="857143" imgH="961905" progId="MSPhotoEd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0" y="5895975"/>
                        <a:ext cx="85725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dk2" tx1="lt1" bg2="dk1" tx2="lt2" accent1="accent1" accent2="accent2" accent3="accent3" accent4="accent4" accent5="accent5" accent6="accent6" hlink="hlink" folHlink="folHlink"/>
  <p:sldLayoutIdLst>
    <p:sldLayoutId id="2147484608" r:id="rId1"/>
    <p:sldLayoutId id="2147484609" r:id="rId2"/>
    <p:sldLayoutId id="2147484610" r:id="rId3"/>
    <p:sldLayoutId id="2147484611" r:id="rId4"/>
    <p:sldLayoutId id="2147484612" r:id="rId5"/>
    <p:sldLayoutId id="2147484613" r:id="rId6"/>
    <p:sldLayoutId id="2147484614" r:id="rId7"/>
    <p:sldLayoutId id="2147484615" r:id="rId8"/>
    <p:sldLayoutId id="2147484616" r:id="rId9"/>
    <p:sldLayoutId id="2147484617" r:id="rId10"/>
    <p:sldLayoutId id="2147484618" r:id="rId11"/>
    <p:sldLayoutId id="214748461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7"/>
          <p:cNvSpPr>
            <a:spLocks noChangeArrowheads="1"/>
          </p:cNvSpPr>
          <p:nvPr/>
        </p:nvSpPr>
        <p:spPr bwMode="auto">
          <a:xfrm>
            <a:off x="533400" y="1828800"/>
            <a:ext cx="8229600" cy="228600"/>
          </a:xfrm>
          <a:prstGeom prst="rect">
            <a:avLst/>
          </a:prstGeom>
          <a:gradFill rotWithShape="0">
            <a:gsLst>
              <a:gs pos="0">
                <a:srgbClr val="0000E0"/>
              </a:gs>
              <a:gs pos="100000">
                <a:srgbClr val="00009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458200" cy="1123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438400"/>
            <a:ext cx="8077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</a:t>
            </a:r>
          </a:p>
          <a:p>
            <a:pPr lvl="0"/>
            <a:endParaRPr lang="en-US" smtClean="0"/>
          </a:p>
          <a:p>
            <a:pPr lvl="0"/>
            <a:r>
              <a:rPr lang="en-US" smtClean="0"/>
              <a:t>edit Master text styles</a:t>
            </a:r>
          </a:p>
        </p:txBody>
      </p:sp>
      <p:graphicFrame>
        <p:nvGraphicFramePr>
          <p:cNvPr id="4101" name="Object 23"/>
          <p:cNvGraphicFramePr>
            <a:graphicFrameLocks noChangeAspect="1"/>
          </p:cNvGraphicFramePr>
          <p:nvPr/>
        </p:nvGraphicFramePr>
        <p:xfrm>
          <a:off x="8286750" y="5895975"/>
          <a:ext cx="8572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" name="Photo Editor Photo" r:id="rId15" imgW="857143" imgH="961905" progId="MSPhotoEd.3">
                  <p:embed/>
                </p:oleObj>
              </mc:Choice>
              <mc:Fallback>
                <p:oleObj name="Photo Editor Photo" r:id="rId15" imgW="857143" imgH="961905" progId="MSPhotoEd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0" y="5895975"/>
                        <a:ext cx="85725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dk2" tx1="lt1" bg2="dk1" tx2="lt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  <p:sldLayoutId id="2147484631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Media Center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Archdiocese of Seattle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sz="7200" dirty="0" smtClean="0">
                <a:solidFill>
                  <a:schemeClr val="tx2"/>
                </a:solidFill>
              </a:rPr>
              <a:t>CHURCH VOTIVE CANDLES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6600" i="1" dirty="0" smtClean="0"/>
              <a:t>SAFETY ALERT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COMBUSTABLE STATUE BASE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1752600"/>
            <a:ext cx="6175375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683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FAILED VOTIVE CANDLE HOLDER</a:t>
            </a:r>
          </a:p>
        </p:txBody>
      </p:sp>
      <p:pic>
        <p:nvPicPr>
          <p:cNvPr id="4" name="Picture Placeholder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7" b="20357"/>
          <a:stretch>
            <a:fillRect/>
          </a:stretch>
        </p:blipFill>
        <p:spPr bwMode="auto">
          <a:xfrm>
            <a:off x="1676400" y="1666875"/>
            <a:ext cx="6172200" cy="4873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8734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COMUBUSTABLE CARPET BELOW HOLDER</a:t>
            </a:r>
          </a:p>
        </p:txBody>
      </p:sp>
      <p:pic>
        <p:nvPicPr>
          <p:cNvPr id="4" name="Picture Placeholder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 r="2391"/>
          <a:stretch>
            <a:fillRect/>
          </a:stretch>
        </p:blipFill>
        <p:spPr bwMode="auto">
          <a:xfrm>
            <a:off x="1600200" y="1828800"/>
            <a:ext cx="6172200" cy="4873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1568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77200" cy="4114800"/>
          </a:xfrm>
        </p:spPr>
        <p:txBody>
          <a:bodyPr/>
          <a:lstStyle/>
          <a:p>
            <a:r>
              <a:rPr lang="en-US" dirty="0"/>
              <a:t>1. If votive candle stands are used, noncombustible material such as tile, stone, marble, or granite should be in place beneath the candle lighting/burning area. If candle stands are positioned over carpet, </a:t>
            </a:r>
            <a:r>
              <a:rPr lang="en-US" dirty="0" smtClean="0"/>
              <a:t>provide </a:t>
            </a:r>
            <a:r>
              <a:rPr lang="en-US" dirty="0"/>
              <a:t>a fire resistant mat or Plexiglas sheet under the stands to reduce fire as well as protect the </a:t>
            </a:r>
            <a:r>
              <a:rPr lang="en-US" dirty="0" smtClean="0"/>
              <a:t>surface underneath from damage due to dropped matches or spilled candle wax.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519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2. Do not allow candles to be brought into church from parishioners or visitors. Only allow parish candles purchased by a reputable candle manufacturer to be displayed and lit. Many of the candles purchased at discount stores are improperly made and have been the source of numerous fires.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654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Keep candles away from combustible items such as linens, runners, or curtains. Even flowers placed too close to a flame can ignite when they become dry.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4. Keep candles and all open flames away from flammable liquids.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901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5. Candles should be placed in double-insulated containers or secured by a sturdy non-combustible base/holder. </a:t>
            </a:r>
          </a:p>
          <a:p>
            <a:endParaRPr lang="en-US" dirty="0" smtClean="0"/>
          </a:p>
          <a:p>
            <a:r>
              <a:rPr lang="en-US" dirty="0"/>
              <a:t>6. Care must be taken in the placement of candles in relation to seating, foot traffic areas, and exits.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2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7. Keep candles free of foreign objects such as matches and wick clippings.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8. Ensure matches, lighting sticks and lighters are safely out of the reach of children.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2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9. Provide a noncombustible container filled with sand to extinguish and place matches or lighting sticks.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2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10. Discourage the use of candles in schools and all offices. The only exception should be for religious/prayer purposes in a classroom, but the candle must be extinguished immediately when concluded.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2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CHURCH </a:t>
            </a:r>
            <a:r>
              <a:rPr lang="en-US" dirty="0"/>
              <a:t>VOTIVE CANDLES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come in all sizes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	SMALL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9000"/>
            <a:ext cx="3570768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221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11. Keep wicks trimmed to one-quarter inch and extinguish them when they get to within two inches of the holder. Candles should be extinguished before the last half-inch of wax begins to melt.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2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12. Extinguish candles with a snuffer, avoiding burns from hot wax. </a:t>
            </a:r>
          </a:p>
          <a:p>
            <a:endParaRPr lang="en-US" dirty="0" smtClean="0"/>
          </a:p>
          <a:p>
            <a:r>
              <a:rPr lang="en-US" dirty="0"/>
              <a:t>13. Let candles and holders cool sufficiently prior to moving.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2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14. Never leave a candle burning in an unoccupied room. The only exceptions would be for votive candles or the sanctuary lamp candle. These candles are specifically manufactured to burn until they self-extinguish.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2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15. Never let candles burn for more than four hours at a time. The same exceptions as above would apply. </a:t>
            </a:r>
          </a:p>
          <a:p>
            <a:endParaRPr lang="en-US" dirty="0" smtClean="0"/>
          </a:p>
          <a:p>
            <a:r>
              <a:rPr lang="en-US" dirty="0"/>
              <a:t>16. The flame of a candle should not be closer than three inches to other candle flames.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2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17. No lit candles on live or artificial holiday greenery. Exception: Any artificial wreath (i.e. advent wreath must be fire retardant treated and candles set in protective container).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2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18. Ensure a 5 pound ABC dry chemical fire extinguisher is wall mounted near the location of candles.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2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68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CHURCH </a:t>
            </a:r>
            <a:r>
              <a:rPr lang="en-US" dirty="0"/>
              <a:t>VOTIVE CANDLES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come in all sizes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	MEDIUM</a:t>
            </a:r>
          </a:p>
          <a:p>
            <a:endParaRPr lang="en-US" dirty="0"/>
          </a:p>
        </p:txBody>
      </p:sp>
      <p:pic>
        <p:nvPicPr>
          <p:cNvPr id="5" name="Picture Placeholder 4"/>
          <p:cNvPicPr>
            <a:picLocks noChangeAspect="1"/>
          </p:cNvPicPr>
          <p:nvPr/>
        </p:nvPicPr>
        <p:blipFill>
          <a:blip r:embed="rId2"/>
          <a:srcRect t="16160" b="16160"/>
          <a:stretch>
            <a:fillRect/>
          </a:stretch>
        </p:blipFill>
        <p:spPr bwMode="auto">
          <a:xfrm>
            <a:off x="3810000" y="3424237"/>
            <a:ext cx="3866170" cy="3052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9575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CHURCH </a:t>
            </a:r>
            <a:r>
              <a:rPr lang="en-US" dirty="0"/>
              <a:t>VOTIVE CANDLES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come in all sizes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	LARGE</a:t>
            </a:r>
          </a:p>
          <a:p>
            <a:endParaRPr lang="en-US" dirty="0"/>
          </a:p>
        </p:txBody>
      </p:sp>
      <p:pic>
        <p:nvPicPr>
          <p:cNvPr id="5" name="Picture Placeholder 4"/>
          <p:cNvPicPr>
            <a:picLocks noChangeAspect="1"/>
          </p:cNvPicPr>
          <p:nvPr/>
        </p:nvPicPr>
        <p:blipFill>
          <a:blip r:embed="rId2"/>
          <a:srcRect t="17586" b="17586"/>
          <a:stretch>
            <a:fillRect/>
          </a:stretch>
        </p:blipFill>
        <p:spPr bwMode="auto">
          <a:xfrm>
            <a:off x="3696444" y="3505200"/>
            <a:ext cx="3659089" cy="288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9575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 OF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 concludes in the evening</a:t>
            </a:r>
          </a:p>
          <a:p>
            <a:r>
              <a:rPr lang="en-US" dirty="0" smtClean="0"/>
              <a:t>Small votive holder fails and fire falls to the carpeted floor</a:t>
            </a:r>
          </a:p>
          <a:p>
            <a:r>
              <a:rPr lang="en-US" dirty="0" smtClean="0"/>
              <a:t>Fire ignites surrounding flooring/area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84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EVENT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6175375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295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 OF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Fire self extinguishes sometime overnight</a:t>
            </a:r>
          </a:p>
          <a:p>
            <a:r>
              <a:rPr lang="en-US" dirty="0" smtClean="0"/>
              <a:t>12 hours later, Church reopen &amp; staff notices fire</a:t>
            </a:r>
          </a:p>
          <a:p>
            <a:r>
              <a:rPr lang="en-US" dirty="0" smtClean="0"/>
              <a:t>Industrial hygienist is dispatched with clean up contractor.   Original plan was smoke/soot clean up.</a:t>
            </a:r>
          </a:p>
        </p:txBody>
      </p:sp>
    </p:spTree>
    <p:extLst>
      <p:ext uri="{BB962C8B-B14F-4D97-AF65-F5344CB8AC3E}">
        <p14:creationId xmlns:p14="http://schemas.microsoft.com/office/powerpoint/2010/main" val="3205704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reserve estimate for cleaning &lt;$100,000</a:t>
            </a:r>
          </a:p>
          <a:p>
            <a:r>
              <a:rPr lang="en-US" dirty="0" smtClean="0"/>
              <a:t>Smoke/Soot entered HVAC System – System Cleaned</a:t>
            </a:r>
          </a:p>
          <a:p>
            <a:r>
              <a:rPr lang="en-US" dirty="0" smtClean="0"/>
              <a:t>Smoke/Soot damaged carpeting – Entire Church carpet replaced</a:t>
            </a:r>
          </a:p>
        </p:txBody>
      </p:sp>
    </p:spTree>
    <p:extLst>
      <p:ext uri="{BB962C8B-B14F-4D97-AF65-F5344CB8AC3E}">
        <p14:creationId xmlns:p14="http://schemas.microsoft.com/office/powerpoint/2010/main" val="3859908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Walls cannot be cleaned – Substantial interior repainting </a:t>
            </a:r>
          </a:p>
          <a:p>
            <a:r>
              <a:rPr lang="en-US" dirty="0" smtClean="0"/>
              <a:t>Claim grows to $300,000</a:t>
            </a:r>
          </a:p>
          <a:p>
            <a:r>
              <a:rPr lang="en-US" dirty="0" smtClean="0"/>
              <a:t>CCAS self insured to $250,000.   Excess covered by carrier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464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brknbars">
  <a:themeElements>
    <a:clrScheme name="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FF0066"/>
      </a:accent2>
      <a:accent3>
        <a:srgbClr val="AAAAFF"/>
      </a:accent3>
      <a:accent4>
        <a:srgbClr val="DADADA"/>
      </a:accent4>
      <a:accent5>
        <a:srgbClr val="FFCAAA"/>
      </a:accent5>
      <a:accent6>
        <a:srgbClr val="E7005C"/>
      </a:accent6>
      <a:hlink>
        <a:srgbClr val="FF0000"/>
      </a:hlink>
      <a:folHlink>
        <a:srgbClr val="969696"/>
      </a:folHlink>
    </a:clrScheme>
    <a:fontScheme name="brknbars">
      <a:majorFont>
        <a:latin typeface="Segoe Media Center"/>
        <a:ea typeface=""/>
        <a:cs typeface=""/>
      </a:majorFont>
      <a:minorFont>
        <a:latin typeface="Segoe Media Ce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defRPr>
        </a:defPPr>
      </a:lstStyle>
    </a:lnDef>
  </a:objectDefaults>
  <a:extraClrSchemeLst>
    <a:extraClrScheme>
      <a:clrScheme name="brknba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knbar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knbar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knbar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knba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knba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knba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rknbars">
  <a:themeElements>
    <a:clrScheme name="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FF0066"/>
      </a:accent2>
      <a:accent3>
        <a:srgbClr val="AAAAFF"/>
      </a:accent3>
      <a:accent4>
        <a:srgbClr val="DADADA"/>
      </a:accent4>
      <a:accent5>
        <a:srgbClr val="FFCAAA"/>
      </a:accent5>
      <a:accent6>
        <a:srgbClr val="E7005C"/>
      </a:accent6>
      <a:hlink>
        <a:srgbClr val="FF0000"/>
      </a:hlink>
      <a:folHlink>
        <a:srgbClr val="969696"/>
      </a:folHlink>
    </a:clrScheme>
    <a:fontScheme name="brknbars">
      <a:majorFont>
        <a:latin typeface="Segoe Media Center"/>
        <a:ea typeface=""/>
        <a:cs typeface=""/>
      </a:majorFont>
      <a:minorFont>
        <a:latin typeface="Segoe Media Ce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defRPr>
        </a:defPPr>
      </a:lstStyle>
    </a:lnDef>
  </a:objectDefaults>
  <a:extraClrSchemeLst>
    <a:extraClrScheme>
      <a:clrScheme name="brknba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knbar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knbar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knbar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knba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knba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knba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rknbars">
  <a:themeElements>
    <a:clrScheme name="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FF0066"/>
      </a:accent2>
      <a:accent3>
        <a:srgbClr val="AAAAFF"/>
      </a:accent3>
      <a:accent4>
        <a:srgbClr val="DADADA"/>
      </a:accent4>
      <a:accent5>
        <a:srgbClr val="FFCAAA"/>
      </a:accent5>
      <a:accent6>
        <a:srgbClr val="E7005C"/>
      </a:accent6>
      <a:hlink>
        <a:srgbClr val="FF0000"/>
      </a:hlink>
      <a:folHlink>
        <a:srgbClr val="969696"/>
      </a:folHlink>
    </a:clrScheme>
    <a:fontScheme name="brknbars">
      <a:majorFont>
        <a:latin typeface="Segoe Media Center"/>
        <a:ea typeface=""/>
        <a:cs typeface=""/>
      </a:majorFont>
      <a:minorFont>
        <a:latin typeface="Segoe Media Ce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defRPr>
        </a:defPPr>
      </a:lstStyle>
    </a:lnDef>
  </a:objectDefaults>
  <a:extraClrSchemeLst>
    <a:extraClrScheme>
      <a:clrScheme name="brknba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knbar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knbar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knbar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knba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knba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knba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8750</TotalTime>
  <Words>652</Words>
  <Application>Microsoft Office PowerPoint</Application>
  <PresentationFormat>On-screen Show (4:3)</PresentationFormat>
  <Paragraphs>71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1_brknbars</vt:lpstr>
      <vt:lpstr>Custom Design</vt:lpstr>
      <vt:lpstr>2_brknbars</vt:lpstr>
      <vt:lpstr>brknbars</vt:lpstr>
      <vt:lpstr>Photo Editor Photo</vt:lpstr>
      <vt:lpstr>Archdiocese of Seattle</vt:lpstr>
      <vt:lpstr>CHURCH VOTIVE CANDLES </vt:lpstr>
      <vt:lpstr>CHURCH VOTIVE CANDLES </vt:lpstr>
      <vt:lpstr>CHURCH VOTIVE CANDLES </vt:lpstr>
      <vt:lpstr>SERIES OF EVENTS</vt:lpstr>
      <vt:lpstr>FIRE EVENT</vt:lpstr>
      <vt:lpstr>SERIES OF EVENTS</vt:lpstr>
      <vt:lpstr>CONSEQUENCES</vt:lpstr>
      <vt:lpstr>CONSEQUENCES</vt:lpstr>
      <vt:lpstr>COMBUSTABLE STATUE BASE</vt:lpstr>
      <vt:lpstr>FAILED VOTIVE CANDLE HOLDER</vt:lpstr>
      <vt:lpstr>COMUBUSTABLE CARPET BELOW HOLDER</vt:lpstr>
      <vt:lpstr>REMEDIES</vt:lpstr>
      <vt:lpstr>REMEDIES</vt:lpstr>
      <vt:lpstr>REMEDIES</vt:lpstr>
      <vt:lpstr>REMEDIES</vt:lpstr>
      <vt:lpstr>REMEDIES</vt:lpstr>
      <vt:lpstr>REMEDIES</vt:lpstr>
      <vt:lpstr>REMEDIES</vt:lpstr>
      <vt:lpstr>REMEDIES</vt:lpstr>
      <vt:lpstr>REMEDIES</vt:lpstr>
      <vt:lpstr>REMEDIES</vt:lpstr>
      <vt:lpstr>REMEDIES</vt:lpstr>
      <vt:lpstr>REMEDIES</vt:lpstr>
      <vt:lpstr>REMEDIES</vt:lpstr>
      <vt:lpstr>PowerPoint Presentation</vt:lpstr>
    </vt:vector>
  </TitlesOfParts>
  <Manager>Michael Silverstein</Manager>
  <Company>WA State Dept. of Labor and Industries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Abestos Overview</dc:title>
  <dc:subject>Asbestos Overview of Hazards and Regulations</dc:subject>
  <dc:creator>Division of Occupational Safety and Health (DOSH)</dc:creator>
  <cp:keywords>Asbestos Overview of Hazards and Regulations</cp:keywords>
  <cp:lastModifiedBy>Dave</cp:lastModifiedBy>
  <cp:revision>334</cp:revision>
  <dcterms:created xsi:type="dcterms:W3CDTF">2007-06-21T17:41:24Z</dcterms:created>
  <dcterms:modified xsi:type="dcterms:W3CDTF">2018-09-26T01:56:21Z</dcterms:modified>
  <cp:category>Safety Training Kits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000800d616000000000001024120</vt:lpwstr>
  </property>
</Properties>
</file>